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202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2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64f16bbb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64f16bbbc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874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609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10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937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529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37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90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33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27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6c468c2a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6c468c2a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51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93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31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7106123" y="2804647"/>
            <a:ext cx="2915100" cy="29151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 flipH="1">
            <a:off x="6984923" y="-1560072"/>
            <a:ext cx="3157500" cy="31578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89575" y="3630175"/>
            <a:ext cx="2597700" cy="25977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302177" y="-486654"/>
            <a:ext cx="2010300" cy="20103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520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59950" y="1777650"/>
            <a:ext cx="6024000" cy="208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92525" y="3928842"/>
            <a:ext cx="4359000" cy="409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LANK_1_1_1_1_1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/>
          <p:nvPr/>
        </p:nvSpPr>
        <p:spPr>
          <a:xfrm rot="10800000" flipH="1">
            <a:off x="7196797" y="3807305"/>
            <a:ext cx="2310000" cy="23100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-745677" y="-1159954"/>
            <a:ext cx="2079300" cy="20793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15945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 flipH="1">
            <a:off x="7106123" y="2804647"/>
            <a:ext cx="2915100" cy="29151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10800000" flipH="1">
            <a:off x="6984923" y="-1560072"/>
            <a:ext cx="3157500" cy="31578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889575" y="3630175"/>
            <a:ext cx="2597700" cy="25977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662002" y="-783004"/>
            <a:ext cx="2010300" cy="20103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4520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0000" y="2248701"/>
            <a:ext cx="58521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40000"/>
            <a:ext cx="1463100" cy="146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20000" y="2888901"/>
            <a:ext cx="4206300" cy="365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 flipH="1">
            <a:off x="7321073" y="3508228"/>
            <a:ext cx="2916000" cy="29160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1317177" y="-828579"/>
            <a:ext cx="2149500" cy="21495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5945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338328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 rot="10800000" flipH="1">
            <a:off x="7331648" y="3942153"/>
            <a:ext cx="2916000" cy="29160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1317177" y="-1209554"/>
            <a:ext cx="2149500" cy="21495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15945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338328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 rot="10800000" flipH="1">
            <a:off x="7553975" y="4365701"/>
            <a:ext cx="2334000" cy="23337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-888800" y="-943926"/>
            <a:ext cx="1672200" cy="16722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15945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720000" y="338328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20000" y="1710675"/>
            <a:ext cx="3840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5076675" y="1179975"/>
            <a:ext cx="3347400" cy="3347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BLANK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 rot="10800000" flipH="1">
            <a:off x="7945749" y="4344576"/>
            <a:ext cx="1979400" cy="19794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-1022201" y="-324026"/>
            <a:ext cx="1689300" cy="16893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15945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1818975"/>
            <a:ext cx="210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01775"/>
            <a:ext cx="9144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20000" y="2194275"/>
            <a:ext cx="210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3"/>
          </p:nvPr>
        </p:nvSpPr>
        <p:spPr>
          <a:xfrm>
            <a:off x="3520500" y="1818975"/>
            <a:ext cx="210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4" hasCustomPrompt="1"/>
          </p:nvPr>
        </p:nvSpPr>
        <p:spPr>
          <a:xfrm>
            <a:off x="3520500" y="1301775"/>
            <a:ext cx="9144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5"/>
          </p:nvPr>
        </p:nvSpPr>
        <p:spPr>
          <a:xfrm>
            <a:off x="3520500" y="2194275"/>
            <a:ext cx="210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6"/>
          </p:nvPr>
        </p:nvSpPr>
        <p:spPr>
          <a:xfrm>
            <a:off x="6321000" y="1818975"/>
            <a:ext cx="210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7" hasCustomPrompt="1"/>
          </p:nvPr>
        </p:nvSpPr>
        <p:spPr>
          <a:xfrm>
            <a:off x="6321000" y="1301775"/>
            <a:ext cx="9144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6321000" y="2194275"/>
            <a:ext cx="210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9"/>
          </p:nvPr>
        </p:nvSpPr>
        <p:spPr>
          <a:xfrm>
            <a:off x="720000" y="3664900"/>
            <a:ext cx="210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47925"/>
            <a:ext cx="9144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4"/>
          </p:nvPr>
        </p:nvSpPr>
        <p:spPr>
          <a:xfrm>
            <a:off x="720000" y="4040200"/>
            <a:ext cx="210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5"/>
          </p:nvPr>
        </p:nvSpPr>
        <p:spPr>
          <a:xfrm>
            <a:off x="3520500" y="3664900"/>
            <a:ext cx="210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6" hasCustomPrompt="1"/>
          </p:nvPr>
        </p:nvSpPr>
        <p:spPr>
          <a:xfrm>
            <a:off x="3520500" y="3147925"/>
            <a:ext cx="9144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7"/>
          </p:nvPr>
        </p:nvSpPr>
        <p:spPr>
          <a:xfrm>
            <a:off x="3520500" y="4040200"/>
            <a:ext cx="210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8"/>
          </p:nvPr>
        </p:nvSpPr>
        <p:spPr>
          <a:xfrm>
            <a:off x="6321000" y="3664900"/>
            <a:ext cx="210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9" hasCustomPrompt="1"/>
          </p:nvPr>
        </p:nvSpPr>
        <p:spPr>
          <a:xfrm>
            <a:off x="6321000" y="3147925"/>
            <a:ext cx="9144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20"/>
          </p:nvPr>
        </p:nvSpPr>
        <p:spPr>
          <a:xfrm>
            <a:off x="6321000" y="4040200"/>
            <a:ext cx="210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21"/>
          </p:nvPr>
        </p:nvSpPr>
        <p:spPr>
          <a:xfrm>
            <a:off x="720000" y="338328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BLANK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 rot="10800000" flipH="1">
            <a:off x="7698997" y="3869321"/>
            <a:ext cx="2358000" cy="23580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 rot="10800000" flipH="1">
            <a:off x="7142397" y="-1206596"/>
            <a:ext cx="2618100" cy="26181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-1047650" y="3698771"/>
            <a:ext cx="2699100" cy="26991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-529602" y="-818704"/>
            <a:ext cx="1842300" cy="18423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14520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2743150" y="3327600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719950" y="1358700"/>
            <a:ext cx="77040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CUSTOM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 rot="10800000" flipH="1">
            <a:off x="7588422" y="3246479"/>
            <a:ext cx="2743800" cy="2743800"/>
          </a:xfrm>
          <a:prstGeom prst="ellipse">
            <a:avLst/>
          </a:prstGeom>
          <a:gradFill>
            <a:gsLst>
              <a:gs pos="0">
                <a:srgbClr val="FFAFDB">
                  <a:alpha val="6510"/>
                </a:srgbClr>
              </a:gs>
              <a:gs pos="100000">
                <a:schemeClr val="dk2">
                  <a:alpha val="651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-301178" y="-472030"/>
            <a:ext cx="1641600" cy="16416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159450" y="136350"/>
            <a:ext cx="8853600" cy="4870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1"/>
          </p:nvPr>
        </p:nvSpPr>
        <p:spPr>
          <a:xfrm>
            <a:off x="720000" y="2251800"/>
            <a:ext cx="38406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720000" y="1703100"/>
            <a:ext cx="3840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47000">
              <a:srgbClr val="FFFBFD"/>
            </a:gs>
            <a:gs pos="100000">
              <a:srgbClr val="FFAFDB"/>
            </a:gs>
          </a:gsLst>
          <a:lin ang="81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8328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chivo"/>
              <a:buNone/>
              <a:defRPr sz="3000" b="1">
                <a:solidFill>
                  <a:schemeClr val="accent4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61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bbc.org/new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/index.php?title=Uncontrolled_cell_growth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3609488" y="0"/>
            <a:ext cx="2084100" cy="2084100"/>
          </a:xfrm>
          <a:prstGeom prst="ellipse">
            <a:avLst/>
          </a:prstGeom>
          <a:solidFill>
            <a:srgbClr val="FFFFFF">
              <a:alpha val="31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subTitle" idx="1"/>
          </p:nvPr>
        </p:nvSpPr>
        <p:spPr>
          <a:xfrm>
            <a:off x="632649" y="2126757"/>
            <a:ext cx="5062097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matic SC" panose="020F0502020204030204" pitchFamily="2" charset="-79"/>
                <a:cs typeface="Amatic SC" panose="020F0502020204030204" pitchFamily="2" charset="-79"/>
              </a:rPr>
              <a:t>Fatima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Amatic SC" panose="020F0502020204030204" pitchFamily="2" charset="-79"/>
                <a:cs typeface="Amatic SC" panose="020F0502020204030204" pitchFamily="2" charset="-79"/>
              </a:rPr>
              <a:t>aljojo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matic SC" panose="020F0502020204030204" pitchFamily="2" charset="-79"/>
                <a:cs typeface="Amatic SC" panose="020F0502020204030204" pitchFamily="2" charset="-79"/>
              </a:rPr>
              <a:t>  MD medical Oncologist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Amatic SC" panose="020F0502020204030204" pitchFamily="2" charset="-79"/>
              <a:cs typeface="Amatic SC" panose="020F0502020204030204" pitchFamily="2" charset="-79"/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ctrTitle"/>
          </p:nvPr>
        </p:nvSpPr>
        <p:spPr>
          <a:xfrm>
            <a:off x="118533" y="552312"/>
            <a:ext cx="8906933" cy="11924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The efficacy of CDK inhibitors reported for HR+/HER2– early breast cancer</a:t>
            </a:r>
            <a:endParaRPr sz="2000" dirty="0">
              <a:solidFill>
                <a:schemeClr val="accent4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" name="Google Shape;626;p46">
            <a:extLst>
              <a:ext uri="{FF2B5EF4-FFF2-40B4-BE49-F238E27FC236}">
                <a16:creationId xmlns:a16="http://schemas.microsoft.com/office/drawing/2014/main" xmlns="" id="{96C19C41-9E63-4EE9-A793-3E296CD53762}"/>
              </a:ext>
            </a:extLst>
          </p:cNvPr>
          <p:cNvGrpSpPr/>
          <p:nvPr/>
        </p:nvGrpSpPr>
        <p:grpSpPr>
          <a:xfrm>
            <a:off x="363405" y="3327400"/>
            <a:ext cx="2151196" cy="1694682"/>
            <a:chOff x="3601475" y="1495675"/>
            <a:chExt cx="1479369" cy="1116764"/>
          </a:xfrm>
        </p:grpSpPr>
        <p:sp>
          <p:nvSpPr>
            <p:cNvPr id="12" name="Google Shape;627;p46">
              <a:extLst>
                <a:ext uri="{FF2B5EF4-FFF2-40B4-BE49-F238E27FC236}">
                  <a16:creationId xmlns:a16="http://schemas.microsoft.com/office/drawing/2014/main" xmlns="" id="{E4C65684-F567-4E66-9773-337A674C8091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628;p46">
              <a:extLst>
                <a:ext uri="{FF2B5EF4-FFF2-40B4-BE49-F238E27FC236}">
                  <a16:creationId xmlns:a16="http://schemas.microsoft.com/office/drawing/2014/main" xmlns="" id="{0E045649-A82A-4872-8A7C-FE4F3704AA8D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6">
              <a:extLst>
                <a:ext uri="{FF2B5EF4-FFF2-40B4-BE49-F238E27FC236}">
                  <a16:creationId xmlns:a16="http://schemas.microsoft.com/office/drawing/2014/main" xmlns="" id="{A74F8C3D-A6A0-4AB6-9619-4D79D0071C6E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630;p46">
              <a:extLst>
                <a:ext uri="{FF2B5EF4-FFF2-40B4-BE49-F238E27FC236}">
                  <a16:creationId xmlns:a16="http://schemas.microsoft.com/office/drawing/2014/main" xmlns="" id="{FCCC11D9-009B-4524-8C05-E6BF5396C140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6">
              <a:extLst>
                <a:ext uri="{FF2B5EF4-FFF2-40B4-BE49-F238E27FC236}">
                  <a16:creationId xmlns:a16="http://schemas.microsoft.com/office/drawing/2014/main" xmlns="" id="{57C2556D-B987-4B18-9C74-57029BE24AE8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6">
              <a:extLst>
                <a:ext uri="{FF2B5EF4-FFF2-40B4-BE49-F238E27FC236}">
                  <a16:creationId xmlns:a16="http://schemas.microsoft.com/office/drawing/2014/main" xmlns="" id="{DF0AF10B-7547-420D-BAFD-A8B94A54A33E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68C6DB-7C7C-4392-A33D-A4D50493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0"/>
            <a:ext cx="7628466" cy="3458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292401-BCAB-4E56-9D9F-C7F602E53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9" y="3458188"/>
            <a:ext cx="8314269" cy="1512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A07EB9-444A-DE07-1454-50431C7F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43" y="198072"/>
            <a:ext cx="8644114" cy="46024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0EA007-06FB-8A82-B333-735D2131644B}"/>
              </a:ext>
            </a:extLst>
          </p:cNvPr>
          <p:cNvSpPr/>
          <p:nvPr/>
        </p:nvSpPr>
        <p:spPr>
          <a:xfrm>
            <a:off x="0" y="4946153"/>
            <a:ext cx="58469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900" kern="1200" dirty="0">
                <a:solidFill>
                  <a:srgbClr val="333333"/>
                </a:solidFill>
                <a:latin typeface="Roboto Condensed"/>
                <a:ea typeface="+mn-ea"/>
                <a:cs typeface="+mn-cs"/>
              </a:rPr>
              <a:t> </a:t>
            </a:r>
            <a:r>
              <a:rPr lang="en-US" sz="900" kern="1200" dirty="0">
                <a:solidFill>
                  <a:srgbClr val="007CBA"/>
                </a:solidFill>
                <a:latin typeface="Roboto Condensed"/>
                <a:ea typeface="+mn-ea"/>
                <a:cs typeface="+mn-cs"/>
              </a:rPr>
              <a:t>FDA approves </a:t>
            </a:r>
            <a:r>
              <a:rPr lang="en-US" sz="900" kern="1200" dirty="0" err="1">
                <a:solidFill>
                  <a:srgbClr val="007CBA"/>
                </a:solidFill>
                <a:latin typeface="Roboto Condensed"/>
                <a:ea typeface="+mn-ea"/>
                <a:cs typeface="+mn-cs"/>
              </a:rPr>
              <a:t>abemaciclib</a:t>
            </a:r>
            <a:r>
              <a:rPr lang="en-US" sz="900" kern="1200" dirty="0">
                <a:solidFill>
                  <a:srgbClr val="007CBA"/>
                </a:solidFill>
                <a:latin typeface="Roboto Condensed"/>
                <a:ea typeface="+mn-ea"/>
                <a:cs typeface="+mn-cs"/>
              </a:rPr>
              <a:t> with endocrine therapy for early breast cancer</a:t>
            </a:r>
            <a:endParaRPr lang="en-US" sz="900" kern="1200" dirty="0">
              <a:solidFill>
                <a:srgbClr val="333333"/>
              </a:solidFill>
              <a:latin typeface="Roboto Condensed"/>
              <a:ea typeface="+mn-ea"/>
              <a:cs typeface="+mn-cs"/>
            </a:endParaRPr>
          </a:p>
        </p:txBody>
      </p:sp>
      <p:grpSp>
        <p:nvGrpSpPr>
          <p:cNvPr id="10" name="Google Shape;300;p36">
            <a:extLst>
              <a:ext uri="{FF2B5EF4-FFF2-40B4-BE49-F238E27FC236}">
                <a16:creationId xmlns:a16="http://schemas.microsoft.com/office/drawing/2014/main" xmlns="" id="{2B5A6CC1-5D02-025A-E5E3-B36A98AA7D4A}"/>
              </a:ext>
            </a:extLst>
          </p:cNvPr>
          <p:cNvGrpSpPr/>
          <p:nvPr/>
        </p:nvGrpSpPr>
        <p:grpSpPr>
          <a:xfrm>
            <a:off x="8026400" y="198072"/>
            <a:ext cx="1117600" cy="885661"/>
            <a:chOff x="3601475" y="1495675"/>
            <a:chExt cx="1479369" cy="1116764"/>
          </a:xfrm>
        </p:grpSpPr>
        <p:sp>
          <p:nvSpPr>
            <p:cNvPr id="11" name="Google Shape;301;p36">
              <a:extLst>
                <a:ext uri="{FF2B5EF4-FFF2-40B4-BE49-F238E27FC236}">
                  <a16:creationId xmlns:a16="http://schemas.microsoft.com/office/drawing/2014/main" xmlns="" id="{8530EFD8-DD5B-500B-3469-2117270D73D8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2;p36">
              <a:extLst>
                <a:ext uri="{FF2B5EF4-FFF2-40B4-BE49-F238E27FC236}">
                  <a16:creationId xmlns:a16="http://schemas.microsoft.com/office/drawing/2014/main" xmlns="" id="{4DB0ADE8-E928-269A-F1AC-EB7FD86D71F3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3;p36">
              <a:extLst>
                <a:ext uri="{FF2B5EF4-FFF2-40B4-BE49-F238E27FC236}">
                  <a16:creationId xmlns:a16="http://schemas.microsoft.com/office/drawing/2014/main" xmlns="" id="{A0D65628-F327-DB9F-63D6-455CA0EAFC9C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304;p36">
              <a:extLst>
                <a:ext uri="{FF2B5EF4-FFF2-40B4-BE49-F238E27FC236}">
                  <a16:creationId xmlns:a16="http://schemas.microsoft.com/office/drawing/2014/main" xmlns="" id="{C0E75B41-34E8-1068-51F9-1E592D8D1EE1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5;p36">
              <a:extLst>
                <a:ext uri="{FF2B5EF4-FFF2-40B4-BE49-F238E27FC236}">
                  <a16:creationId xmlns:a16="http://schemas.microsoft.com/office/drawing/2014/main" xmlns="" id="{B245770D-23C8-4264-F7BB-5930C2F8707F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6;p36">
              <a:extLst>
                <a:ext uri="{FF2B5EF4-FFF2-40B4-BE49-F238E27FC236}">
                  <a16:creationId xmlns:a16="http://schemas.microsoft.com/office/drawing/2014/main" xmlns="" id="{D22DDF5D-5D55-E0A5-C3F2-1280C2249682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8A04C1-ED58-A8DE-8163-16B48641DBDA}"/>
              </a:ext>
            </a:extLst>
          </p:cNvPr>
          <p:cNvSpPr/>
          <p:nvPr/>
        </p:nvSpPr>
        <p:spPr>
          <a:xfrm>
            <a:off x="0" y="4804946"/>
            <a:ext cx="8169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Version 4.2023, 03/23/23 © 2023 National Comprehensive Cancer Network® (NCCN®), All rights reserved. NCCN Guidelines® and this illustration may not be reproduced in any form without the express written permission of NCCN.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333DA1-1D01-4FE5-A988-0B4DB54DD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284"/>
            <a:ext cx="9144000" cy="44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0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0EA9F1-8BF2-41EE-5913-AB23BDCFE24A}"/>
              </a:ext>
            </a:extLst>
          </p:cNvPr>
          <p:cNvSpPr/>
          <p:nvPr/>
        </p:nvSpPr>
        <p:spPr>
          <a:xfrm>
            <a:off x="152400" y="172300"/>
            <a:ext cx="8890000" cy="3892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The effect of</a:t>
            </a:r>
            <a:r>
              <a:rPr lang="en-US" sz="1800" kern="1200" dirty="0">
                <a:solidFill>
                  <a:schemeClr val="bg2">
                    <a:lumMod val="50000"/>
                  </a:schemeClr>
                </a:solidFill>
                <a:latin typeface="Roboto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bg2">
                    <a:lumMod val="50000"/>
                  </a:schemeClr>
                </a:solidFill>
                <a:latin typeface="Roboto"/>
                <a:ea typeface="+mn-ea"/>
                <a:cs typeface="+mn-cs"/>
              </a:rPr>
              <a:t>abemaciclib</a:t>
            </a:r>
            <a:r>
              <a:rPr lang="en-US" sz="1800" kern="1200" dirty="0">
                <a:solidFill>
                  <a:schemeClr val="bg2">
                    <a:lumMod val="50000"/>
                  </a:schemeClr>
                </a:solidFill>
                <a:latin typeface="Roboto"/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appeared similar when administered at </a:t>
            </a:r>
            <a:r>
              <a:rPr lang="en-US" sz="1800" kern="1200" dirty="0">
                <a:solidFill>
                  <a:schemeClr val="bg2">
                    <a:lumMod val="50000"/>
                  </a:schemeClr>
                </a:solidFill>
                <a:latin typeface="Roboto"/>
                <a:ea typeface="+mn-ea"/>
                <a:cs typeface="+mn-cs"/>
              </a:rPr>
              <a:t>a twice-daily 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dose of 150 mg versus either 100 mg or 50 mg (hazard ratio 0.905, 95%).</a:t>
            </a: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This outcome is not unexpected as we know that dose reduction does not </a:t>
            </a:r>
            <a:r>
              <a:rPr lang="en-US" sz="1800" kern="1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ompromise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 efficacy in the metastatic setting. </a:t>
            </a: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However, it is very important in the curative setting for the agent to be </a:t>
            </a:r>
            <a:r>
              <a:rPr lang="en-US" sz="1800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+mn-ea"/>
                <a:cs typeface="+mn-cs"/>
              </a:rPr>
              <a:t>well-tolerated 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so that patients can continue to receive treatment for an extended period whilst maintaining </a:t>
            </a:r>
            <a:r>
              <a:rPr lang="en-US" sz="1800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+mn-ea"/>
                <a:cs typeface="+mn-cs"/>
              </a:rPr>
              <a:t>a good quality of life</a:t>
            </a:r>
            <a:endParaRPr lang="en-US" sz="1800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7F1812E-60F6-C858-A37B-98173F14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33" y="4764966"/>
            <a:ext cx="563217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BlinkMacSystemFont"/>
              <a:ea typeface="+mn-ea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2023 Jan;24(1):77-90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 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doi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: 10.1016/S1470-2045(22)00694-5.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 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Epub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 2022 Dec 6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6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BFDE2F-4249-8CD5-3956-FA45519AF097}"/>
              </a:ext>
            </a:extLst>
          </p:cNvPr>
          <p:cNvSpPr/>
          <p:nvPr/>
        </p:nvSpPr>
        <p:spPr>
          <a:xfrm>
            <a:off x="0" y="291548"/>
            <a:ext cx="9187190" cy="368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Almost 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half of the patients 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in the </a:t>
            </a:r>
            <a:r>
              <a:rPr lang="en-US" sz="1600" i="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monarchE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 trial required 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dose reductions 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of </a:t>
            </a:r>
            <a:r>
              <a:rPr lang="en-US" sz="1600" i="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abemaciclib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 to manage adverse events.</a:t>
            </a:r>
          </a:p>
          <a:p>
            <a:pPr>
              <a:lnSpc>
                <a:spcPct val="250000"/>
              </a:lnSpc>
            </a:pP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 The results of an exploratory analysis presented at the Congress revealed that among the 2,791 patients treated with </a:t>
            </a:r>
            <a:r>
              <a:rPr lang="en-US" sz="1600" i="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abemaciclib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, </a:t>
            </a:r>
            <a:r>
              <a:rPr lang="en-US" sz="1600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832 (30%) 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and </a:t>
            </a:r>
            <a:r>
              <a:rPr lang="en-US" sz="1600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389 (14%) 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required one or two dose reductions .</a:t>
            </a:r>
          </a:p>
          <a:p>
            <a:pPr>
              <a:lnSpc>
                <a:spcPct val="250000"/>
              </a:lnSpc>
            </a:pP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 When the impact of these dose reductions on efficacy was examined in subgroups defined by relative dose intensity, </a:t>
            </a:r>
            <a:r>
              <a:rPr lang="en-US" sz="1600" i="0" dirty="0">
                <a:solidFill>
                  <a:schemeClr val="bg2">
                    <a:lumMod val="50000"/>
                  </a:schemeClr>
                </a:solidFill>
                <a:effectLst/>
                <a:latin typeface="Roboto"/>
              </a:rPr>
              <a:t>4-year IDFS </a:t>
            </a:r>
            <a:r>
              <a:rPr lang="en-US" sz="160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Roboto"/>
              </a:rPr>
              <a:t>rates ranged from </a:t>
            </a:r>
            <a:r>
              <a:rPr lang="en-US" sz="1600" i="0" dirty="0">
                <a:solidFill>
                  <a:schemeClr val="bg2">
                    <a:lumMod val="50000"/>
                  </a:schemeClr>
                </a:solidFill>
                <a:effectLst/>
                <a:latin typeface="Roboto"/>
              </a:rPr>
              <a:t>83.7% to 87.1%.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C89744-E4B7-4622-B8D7-D8DB1086B302}"/>
              </a:ext>
            </a:extLst>
          </p:cNvPr>
          <p:cNvSpPr/>
          <p:nvPr/>
        </p:nvSpPr>
        <p:spPr>
          <a:xfrm>
            <a:off x="186266" y="485195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700" kern="1200" dirty="0">
                <a:solidFill>
                  <a:prstClr val="black"/>
                </a:solidFill>
                <a:latin typeface="Arial" panose="020B0604020202020204" pitchFamily="34" charset="0"/>
              </a:rPr>
              <a:t>2023 Jan;24(1):77-90</a:t>
            </a:r>
            <a:r>
              <a:rPr lang="en-US" altLang="en-US" sz="1050" kern="12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altLang="en-US" sz="800" kern="1200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en-US" altLang="en-US" sz="800" kern="1200" dirty="0" err="1">
                <a:solidFill>
                  <a:srgbClr val="5B616B"/>
                </a:solidFill>
                <a:latin typeface="BlinkMacSystemFont"/>
              </a:rPr>
              <a:t>doi</a:t>
            </a:r>
            <a:r>
              <a:rPr lang="en-US" altLang="en-US" sz="800" kern="1200" dirty="0">
                <a:solidFill>
                  <a:srgbClr val="5B616B"/>
                </a:solidFill>
                <a:latin typeface="BlinkMacSystemFont"/>
              </a:rPr>
              <a:t>: 10.1016/S1470-2045(22)00694-5.</a:t>
            </a:r>
            <a:r>
              <a:rPr lang="en-US" altLang="en-US" sz="800" kern="1200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en-US" altLang="en-US" sz="800" kern="1200" dirty="0" err="1">
                <a:solidFill>
                  <a:srgbClr val="5B616B"/>
                </a:solidFill>
                <a:latin typeface="BlinkMacSystemFont"/>
              </a:rPr>
              <a:t>Epub</a:t>
            </a:r>
            <a:r>
              <a:rPr lang="en-US" altLang="en-US" sz="800" kern="1200" dirty="0">
                <a:solidFill>
                  <a:srgbClr val="5B616B"/>
                </a:solidFill>
                <a:latin typeface="BlinkMacSystemFont"/>
              </a:rPr>
              <a:t> 2022 Dec 6</a:t>
            </a:r>
            <a:r>
              <a:rPr lang="en-US" altLang="en-US" sz="200" kern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671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A3C3BD-7147-E0EA-872D-B3830BCF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" y="154214"/>
            <a:ext cx="8848385" cy="4788847"/>
          </a:xfrm>
          <a:prstGeom prst="rect">
            <a:avLst/>
          </a:prstGeom>
        </p:spPr>
      </p:pic>
      <p:grpSp>
        <p:nvGrpSpPr>
          <p:cNvPr id="3" name="Google Shape;300;p36">
            <a:extLst>
              <a:ext uri="{FF2B5EF4-FFF2-40B4-BE49-F238E27FC236}">
                <a16:creationId xmlns:a16="http://schemas.microsoft.com/office/drawing/2014/main" xmlns="" id="{DC71E347-B4EE-7D1E-5FAC-E74657A75F92}"/>
              </a:ext>
            </a:extLst>
          </p:cNvPr>
          <p:cNvGrpSpPr/>
          <p:nvPr/>
        </p:nvGrpSpPr>
        <p:grpSpPr>
          <a:xfrm>
            <a:off x="8077200" y="4168"/>
            <a:ext cx="1020276" cy="867899"/>
            <a:chOff x="3601475" y="1495675"/>
            <a:chExt cx="1479369" cy="1116764"/>
          </a:xfrm>
        </p:grpSpPr>
        <p:sp>
          <p:nvSpPr>
            <p:cNvPr id="4" name="Google Shape;301;p36">
              <a:extLst>
                <a:ext uri="{FF2B5EF4-FFF2-40B4-BE49-F238E27FC236}">
                  <a16:creationId xmlns:a16="http://schemas.microsoft.com/office/drawing/2014/main" xmlns="" id="{FCDDF92A-6AA3-E67B-B24D-E7F32CBF26C0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02;p36">
              <a:extLst>
                <a:ext uri="{FF2B5EF4-FFF2-40B4-BE49-F238E27FC236}">
                  <a16:creationId xmlns:a16="http://schemas.microsoft.com/office/drawing/2014/main" xmlns="" id="{A77CE428-3050-01B0-F884-5CDC8E791675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03;p36">
              <a:extLst>
                <a:ext uri="{FF2B5EF4-FFF2-40B4-BE49-F238E27FC236}">
                  <a16:creationId xmlns:a16="http://schemas.microsoft.com/office/drawing/2014/main" xmlns="" id="{97A09502-F86F-DC8C-8E51-721A3CB32C3C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4;p36">
              <a:extLst>
                <a:ext uri="{FF2B5EF4-FFF2-40B4-BE49-F238E27FC236}">
                  <a16:creationId xmlns:a16="http://schemas.microsoft.com/office/drawing/2014/main" xmlns="" id="{F5443E25-B4CE-4174-D7F2-BC2357FEF493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5;p36">
              <a:extLst>
                <a:ext uri="{FF2B5EF4-FFF2-40B4-BE49-F238E27FC236}">
                  <a16:creationId xmlns:a16="http://schemas.microsoft.com/office/drawing/2014/main" xmlns="" id="{9EA43076-461A-B819-30A4-D03B888D61C6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6;p36">
              <a:extLst>
                <a:ext uri="{FF2B5EF4-FFF2-40B4-BE49-F238E27FC236}">
                  <a16:creationId xmlns:a16="http://schemas.microsoft.com/office/drawing/2014/main" xmlns="" id="{AD445908-E3E1-259C-DA49-85F64D0EAAA0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593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F9431C4-BDAB-F4DD-B830-08477A3C7705}"/>
              </a:ext>
            </a:extLst>
          </p:cNvPr>
          <p:cNvSpPr/>
          <p:nvPr/>
        </p:nvSpPr>
        <p:spPr>
          <a:xfrm>
            <a:off x="112889" y="0"/>
            <a:ext cx="9031111" cy="393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1600" u="sng" kern="1200" dirty="0">
                <a:solidFill>
                  <a:schemeClr val="accent2">
                    <a:lumMod val="75000"/>
                  </a:schemeClr>
                </a:solidFill>
                <a:latin typeface="Noto Sans"/>
                <a:ea typeface="+mn-ea"/>
                <a:cs typeface="+mn-cs"/>
              </a:rPr>
              <a:t>From 10 Jan 2019 to 20 April 2021, </a:t>
            </a:r>
            <a:r>
              <a:rPr lang="en-US" sz="16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5101 pts were randomized (RIB+ET, n = 2549; ET alone, n = 2552). </a:t>
            </a:r>
          </a:p>
          <a:p>
            <a:pPr>
              <a:lnSpc>
                <a:spcPct val="250000"/>
              </a:lnSpc>
              <a:buClrTx/>
              <a:buFontTx/>
              <a:buNone/>
            </a:pP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As of the data cutoff (11 Jan 2023), median follow-up was 34 </a:t>
            </a:r>
            <a:r>
              <a:rPr lang="en-US" sz="1800" kern="1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mo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 (min, 21 </a:t>
            </a:r>
            <a:r>
              <a:rPr lang="en-US" sz="1800" kern="1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mo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). RIB + ET demonstrated significantly longer </a:t>
            </a:r>
            <a:r>
              <a:rPr lang="en-US" sz="1800" kern="1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iDFS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 than ET alone</a:t>
            </a:r>
          </a:p>
          <a:p>
            <a:pPr>
              <a:lnSpc>
                <a:spcPct val="250000"/>
              </a:lnSpc>
              <a:buClrTx/>
              <a:buFontTx/>
              <a:buNone/>
            </a:pPr>
            <a:r>
              <a:rPr lang="en-US" sz="1800" kern="1200" dirty="0">
                <a:solidFill>
                  <a:schemeClr val="bg2">
                    <a:lumMod val="50000"/>
                  </a:schemeClr>
                </a:solidFill>
                <a:latin typeface="Noto Sans"/>
                <a:ea typeface="+mn-ea"/>
                <a:cs typeface="+mn-cs"/>
              </a:rPr>
              <a:t> (HR, 0.748; 95% CI, 0.618-0.906; </a:t>
            </a:r>
            <a:r>
              <a:rPr lang="en-US" sz="1800" i="1" kern="1200" dirty="0">
                <a:solidFill>
                  <a:schemeClr val="bg2">
                    <a:lumMod val="50000"/>
                  </a:schemeClr>
                </a:solidFill>
                <a:latin typeface="Noto Sans"/>
                <a:ea typeface="+mn-ea"/>
                <a:cs typeface="+mn-cs"/>
              </a:rPr>
              <a:t>P </a:t>
            </a:r>
            <a:r>
              <a:rPr lang="en-US" sz="1800" kern="1200" dirty="0">
                <a:solidFill>
                  <a:schemeClr val="bg2">
                    <a:lumMod val="50000"/>
                  </a:schemeClr>
                </a:solidFill>
                <a:latin typeface="Noto Sans"/>
                <a:ea typeface="+mn-ea"/>
                <a:cs typeface="+mn-cs"/>
              </a:rPr>
              <a:t>= .0014); 3-y </a:t>
            </a:r>
          </a:p>
          <a:p>
            <a:pPr>
              <a:lnSpc>
                <a:spcPct val="250000"/>
              </a:lnSpc>
              <a:buClrTx/>
              <a:buFontTx/>
              <a:buNone/>
            </a:pPr>
            <a:r>
              <a:rPr lang="en-US" sz="1800" kern="1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iDFS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 rates were 90.4% vs 87.1%.</a:t>
            </a:r>
          </a:p>
          <a:p>
            <a:pPr>
              <a:lnSpc>
                <a:spcPct val="250000"/>
              </a:lnSpc>
              <a:buClrTx/>
              <a:buFontTx/>
              <a:buNone/>
            </a:pP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iDFS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Noto Sans"/>
                <a:ea typeface="+mn-ea"/>
                <a:cs typeface="+mn-cs"/>
              </a:rPr>
              <a:t> benefit was generally consistent across stratification factors and other subgroups.</a:t>
            </a:r>
            <a:endParaRPr lang="en-US" sz="1800" kern="12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54C4CE-9E91-4A70-868B-BF1E560493BB}"/>
              </a:ext>
            </a:extLst>
          </p:cNvPr>
          <p:cNvSpPr/>
          <p:nvPr/>
        </p:nvSpPr>
        <p:spPr>
          <a:xfrm>
            <a:off x="112889" y="44718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srgbClr val="5B616B"/>
              </a:solidFill>
              <a:latin typeface="BlinkMacSystemFon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500" dirty="0">
                <a:solidFill>
                  <a:srgbClr val="0071BC"/>
                </a:solidFill>
              </a:rPr>
              <a:t>.</a:t>
            </a:r>
            <a:r>
              <a:rPr lang="en-US" altLang="en-US" sz="1600" dirty="0">
                <a:solidFill>
                  <a:srgbClr val="0071BC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500" dirty="0">
                <a:solidFill>
                  <a:schemeClr val="tx1"/>
                </a:solidFill>
                <a:latin typeface="Arial" panose="020B0604020202020204" pitchFamily="34" charset="0"/>
              </a:rPr>
              <a:t>2023 Jan;24(1):77-90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altLang="en-US" sz="700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en-US" altLang="en-US" sz="700" dirty="0" err="1">
                <a:solidFill>
                  <a:srgbClr val="5B616B"/>
                </a:solidFill>
                <a:latin typeface="BlinkMacSystemFont"/>
              </a:rPr>
              <a:t>doi</a:t>
            </a:r>
            <a:r>
              <a:rPr lang="en-US" altLang="en-US" sz="700" dirty="0">
                <a:solidFill>
                  <a:srgbClr val="5B616B"/>
                </a:solidFill>
                <a:latin typeface="BlinkMacSystemFont"/>
              </a:rPr>
              <a:t>: 10.1016/S1470-2045(22)00694-5.</a:t>
            </a:r>
            <a:r>
              <a:rPr lang="en-US" altLang="en-US" sz="700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en-US" altLang="en-US" sz="700" dirty="0" err="1">
                <a:solidFill>
                  <a:srgbClr val="5B616B"/>
                </a:solidFill>
                <a:latin typeface="BlinkMacSystemFont"/>
              </a:rPr>
              <a:t>Epub</a:t>
            </a:r>
            <a:r>
              <a:rPr lang="en-US" altLang="en-US" sz="700" dirty="0">
                <a:solidFill>
                  <a:srgbClr val="5B616B"/>
                </a:solidFill>
                <a:latin typeface="BlinkMacSystemFont"/>
              </a:rPr>
              <a:t> 2022 Dec</a:t>
            </a:r>
            <a:endParaRPr lang="en-US" altLang="en-US" sz="10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7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EB13C7-8FC4-F4C3-ECE6-0DB921B98BBA}"/>
              </a:ext>
            </a:extLst>
          </p:cNvPr>
          <p:cNvSpPr/>
          <p:nvPr/>
        </p:nvSpPr>
        <p:spPr>
          <a:xfrm>
            <a:off x="101600" y="520511"/>
            <a:ext cx="753165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_nova_rgregular"/>
                <a:ea typeface="+mn-ea"/>
                <a:cs typeface="+mn-cs"/>
              </a:rPr>
              <a:t>600 mg PO </a:t>
            </a:r>
            <a:r>
              <a:rPr lang="en-US" sz="1800" kern="1200" dirty="0" err="1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_nova_rgregular"/>
                <a:ea typeface="+mn-ea"/>
                <a:cs typeface="+mn-cs"/>
              </a:rPr>
              <a:t>qDay</a:t>
            </a:r>
            <a:r>
              <a:rPr lang="en-US" sz="1800" kern="1200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_nova_rgregular"/>
                <a:ea typeface="+mn-ea"/>
                <a:cs typeface="+mn-cs"/>
              </a:rPr>
              <a:t> for 21 consecutive days followed by 7 days off treatment resulting in a 28-day cycle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ECEADC-ECC1-F04A-0A4C-419C087A0811}"/>
              </a:ext>
            </a:extLst>
          </p:cNvPr>
          <p:cNvSpPr/>
          <p:nvPr/>
        </p:nvSpPr>
        <p:spPr>
          <a:xfrm>
            <a:off x="101600" y="1889476"/>
            <a:ext cx="9042400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2000" u="sng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_nova_ltsemibold"/>
                <a:ea typeface="+mn-ea"/>
                <a:cs typeface="+mn-cs"/>
              </a:rPr>
              <a:t>Recommended dose modifications for adverse effects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2A2A2A"/>
                </a:solidFill>
                <a:latin typeface="proxima_nova_rgregular"/>
                <a:ea typeface="+mn-ea"/>
                <a:cs typeface="+mn-cs"/>
              </a:rPr>
              <a:t>Starting dose: 600 mg/day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2A2A2A"/>
                </a:solidFill>
                <a:latin typeface="proxima_nova_rgregular"/>
                <a:ea typeface="+mn-ea"/>
                <a:cs typeface="+mn-cs"/>
              </a:rPr>
              <a:t>First dose reduction: 400 mg/day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2A2A2A"/>
                </a:solidFill>
                <a:latin typeface="proxima_nova_rgregular"/>
                <a:ea typeface="+mn-ea"/>
                <a:cs typeface="+mn-cs"/>
              </a:rPr>
              <a:t>Second dose reduction: 200 mg/day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2A2A2A"/>
                </a:solidFill>
                <a:latin typeface="proxima_nova_rgregular"/>
                <a:ea typeface="+mn-ea"/>
                <a:cs typeface="+mn-cs"/>
              </a:rPr>
              <a:t>If further dose reduction below 200 mg/day is required, </a:t>
            </a:r>
            <a:r>
              <a:rPr lang="en-US" sz="2000" kern="1200" dirty="0" err="1">
                <a:solidFill>
                  <a:srgbClr val="2A2A2A"/>
                </a:solidFill>
                <a:latin typeface="proxima_nova_rgregular"/>
                <a:ea typeface="+mn-ea"/>
                <a:cs typeface="+mn-cs"/>
              </a:rPr>
              <a:t>iscontinue</a:t>
            </a:r>
            <a:r>
              <a:rPr lang="en-US" sz="2000" kern="1200" dirty="0">
                <a:solidFill>
                  <a:srgbClr val="2A2A2A"/>
                </a:solidFill>
                <a:latin typeface="proxima_nova_rgregular"/>
                <a:ea typeface="+mn-ea"/>
                <a:cs typeface="+mn-cs"/>
              </a:rPr>
              <a:t> the treatment</a:t>
            </a:r>
          </a:p>
        </p:txBody>
      </p:sp>
      <p:grpSp>
        <p:nvGrpSpPr>
          <p:cNvPr id="4" name="Google Shape;300;p36">
            <a:extLst>
              <a:ext uri="{FF2B5EF4-FFF2-40B4-BE49-F238E27FC236}">
                <a16:creationId xmlns:a16="http://schemas.microsoft.com/office/drawing/2014/main" xmlns="" id="{59E10671-CCE9-2747-DD74-87A00DC2BC1E}"/>
              </a:ext>
            </a:extLst>
          </p:cNvPr>
          <p:cNvGrpSpPr/>
          <p:nvPr/>
        </p:nvGrpSpPr>
        <p:grpSpPr>
          <a:xfrm>
            <a:off x="7446796" y="21101"/>
            <a:ext cx="1650680" cy="1246085"/>
            <a:chOff x="3601475" y="1495675"/>
            <a:chExt cx="1479369" cy="1116764"/>
          </a:xfrm>
        </p:grpSpPr>
        <p:sp>
          <p:nvSpPr>
            <p:cNvPr id="5" name="Google Shape;301;p36">
              <a:extLst>
                <a:ext uri="{FF2B5EF4-FFF2-40B4-BE49-F238E27FC236}">
                  <a16:creationId xmlns:a16="http://schemas.microsoft.com/office/drawing/2014/main" xmlns="" id="{443F6F44-C538-CCC6-7CA1-70FD0B0179EC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02;p36">
              <a:extLst>
                <a:ext uri="{FF2B5EF4-FFF2-40B4-BE49-F238E27FC236}">
                  <a16:creationId xmlns:a16="http://schemas.microsoft.com/office/drawing/2014/main" xmlns="" id="{A15539C7-6E46-1B47-D2E9-D2B5A6CB39A5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3;p36">
              <a:extLst>
                <a:ext uri="{FF2B5EF4-FFF2-40B4-BE49-F238E27FC236}">
                  <a16:creationId xmlns:a16="http://schemas.microsoft.com/office/drawing/2014/main" xmlns="" id="{C08E2606-38F0-C9C9-2D13-2945C4734818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4;p36">
              <a:extLst>
                <a:ext uri="{FF2B5EF4-FFF2-40B4-BE49-F238E27FC236}">
                  <a16:creationId xmlns:a16="http://schemas.microsoft.com/office/drawing/2014/main" xmlns="" id="{B05CF9C3-2386-B0A3-03C5-7C03050B0415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5;p36">
              <a:extLst>
                <a:ext uri="{FF2B5EF4-FFF2-40B4-BE49-F238E27FC236}">
                  <a16:creationId xmlns:a16="http://schemas.microsoft.com/office/drawing/2014/main" xmlns="" id="{55AA54CD-B538-288D-41DA-B54E12CF299E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6;p36">
              <a:extLst>
                <a:ext uri="{FF2B5EF4-FFF2-40B4-BE49-F238E27FC236}">
                  <a16:creationId xmlns:a16="http://schemas.microsoft.com/office/drawing/2014/main" xmlns="" id="{83128005-0B51-B1AA-81A8-6FB0196689C7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1F7302-F680-479E-AE62-F58E6F813CCD}"/>
              </a:ext>
            </a:extLst>
          </p:cNvPr>
          <p:cNvSpPr/>
          <p:nvPr/>
        </p:nvSpPr>
        <p:spPr>
          <a:xfrm>
            <a:off x="50800" y="43740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dirty="0">
              <a:solidFill>
                <a:srgbClr val="5B616B"/>
              </a:solidFill>
              <a:latin typeface="BlinkMacSystemFon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solidFill>
                  <a:srgbClr val="0071BC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400" dirty="0">
                <a:solidFill>
                  <a:schemeClr val="tx1"/>
                </a:solidFill>
                <a:latin typeface="Arial" panose="020B0604020202020204" pitchFamily="34" charset="0"/>
              </a:rPr>
              <a:t>2023 Jan;24(1):77-90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altLang="en-US" sz="700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en-US" altLang="en-US" sz="700" dirty="0" err="1">
                <a:solidFill>
                  <a:srgbClr val="5B616B"/>
                </a:solidFill>
                <a:latin typeface="BlinkMacSystemFont"/>
              </a:rPr>
              <a:t>doi</a:t>
            </a:r>
            <a:r>
              <a:rPr lang="en-US" altLang="en-US" sz="700" dirty="0">
                <a:solidFill>
                  <a:srgbClr val="5B616B"/>
                </a:solidFill>
                <a:latin typeface="BlinkMacSystemFont"/>
              </a:rPr>
              <a:t>: 10.1016/S1470-2045(22)00694-5.</a:t>
            </a:r>
            <a:r>
              <a:rPr lang="en-US" altLang="en-US" sz="700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en-US" altLang="en-US" sz="700" dirty="0" err="1">
                <a:solidFill>
                  <a:srgbClr val="5B616B"/>
                </a:solidFill>
                <a:latin typeface="BlinkMacSystemFont"/>
              </a:rPr>
              <a:t>Epub</a:t>
            </a:r>
            <a:r>
              <a:rPr lang="en-US" altLang="en-US" sz="700" dirty="0">
                <a:solidFill>
                  <a:srgbClr val="5B616B"/>
                </a:solidFill>
                <a:latin typeface="BlinkMacSystemFont"/>
              </a:rPr>
              <a:t> 2022 Dec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6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BF0358-5E34-4AE6-A262-6D95FD32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420"/>
            <a:ext cx="8492067" cy="32672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658802-926D-4BF5-8060-E12B5D1DDCD8}"/>
              </a:ext>
            </a:extLst>
          </p:cNvPr>
          <p:cNvSpPr/>
          <p:nvPr/>
        </p:nvSpPr>
        <p:spPr>
          <a:xfrm>
            <a:off x="296333" y="466621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cap="all" dirty="0">
                <a:solidFill>
                  <a:srgbClr val="414042"/>
                </a:solidFill>
                <a:latin typeface="proxima-nova"/>
                <a:hlinkClick r:id="rId3"/>
              </a:rPr>
              <a:t/>
            </a:r>
            <a:br>
              <a:rPr lang="en-US" b="1" cap="all" dirty="0">
                <a:solidFill>
                  <a:srgbClr val="414042"/>
                </a:solidFill>
                <a:latin typeface="proxima-nova"/>
                <a:hlinkClick r:id="rId3"/>
              </a:rPr>
            </a:br>
            <a:r>
              <a:rPr lang="en-US" sz="600" b="1" cap="all" dirty="0">
                <a:solidFill>
                  <a:srgbClr val="414042"/>
                </a:solidFill>
                <a:latin typeface="proxima-nova"/>
                <a:hlinkClick r:id="rId3"/>
              </a:rPr>
              <a:t>NEWS</a:t>
            </a:r>
            <a:r>
              <a:rPr lang="en-US" sz="600" b="1" cap="all" dirty="0">
                <a:solidFill>
                  <a:srgbClr val="414042"/>
                </a:solidFill>
                <a:latin typeface="proxima-nova"/>
              </a:rPr>
              <a:t> &gt; RIBOCICLIB ON TRACK FOR APPROVAL FOR EARLY-STAGE BREAST CANCER | ASCO 2023</a:t>
            </a:r>
            <a:endParaRPr lang="en-US" dirty="0"/>
          </a:p>
        </p:txBody>
      </p:sp>
      <p:grpSp>
        <p:nvGrpSpPr>
          <p:cNvPr id="4" name="Google Shape;300;p36">
            <a:extLst>
              <a:ext uri="{FF2B5EF4-FFF2-40B4-BE49-F238E27FC236}">
                <a16:creationId xmlns:a16="http://schemas.microsoft.com/office/drawing/2014/main" xmlns="" id="{FA31100E-50DF-440F-8294-2F248B86406D}"/>
              </a:ext>
            </a:extLst>
          </p:cNvPr>
          <p:cNvGrpSpPr/>
          <p:nvPr/>
        </p:nvGrpSpPr>
        <p:grpSpPr>
          <a:xfrm>
            <a:off x="7166900" y="428858"/>
            <a:ext cx="1650680" cy="1246085"/>
            <a:chOff x="3601475" y="1495675"/>
            <a:chExt cx="1479369" cy="1116764"/>
          </a:xfrm>
        </p:grpSpPr>
        <p:sp>
          <p:nvSpPr>
            <p:cNvPr id="5" name="Google Shape;301;p36">
              <a:extLst>
                <a:ext uri="{FF2B5EF4-FFF2-40B4-BE49-F238E27FC236}">
                  <a16:creationId xmlns:a16="http://schemas.microsoft.com/office/drawing/2014/main" xmlns="" id="{1367A86F-5745-40EA-BE1A-E77B032A0666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02;p36">
              <a:extLst>
                <a:ext uri="{FF2B5EF4-FFF2-40B4-BE49-F238E27FC236}">
                  <a16:creationId xmlns:a16="http://schemas.microsoft.com/office/drawing/2014/main" xmlns="" id="{F0AED351-EE69-4574-B3C2-8FADD97BBA2C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3;p36">
              <a:extLst>
                <a:ext uri="{FF2B5EF4-FFF2-40B4-BE49-F238E27FC236}">
                  <a16:creationId xmlns:a16="http://schemas.microsoft.com/office/drawing/2014/main" xmlns="" id="{8F8D673A-03A7-4ED0-88B4-099B74358257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4;p36">
              <a:extLst>
                <a:ext uri="{FF2B5EF4-FFF2-40B4-BE49-F238E27FC236}">
                  <a16:creationId xmlns:a16="http://schemas.microsoft.com/office/drawing/2014/main" xmlns="" id="{AC2C995F-43AF-4C99-B09D-0D873CDE2BDF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5;p36">
              <a:extLst>
                <a:ext uri="{FF2B5EF4-FFF2-40B4-BE49-F238E27FC236}">
                  <a16:creationId xmlns:a16="http://schemas.microsoft.com/office/drawing/2014/main" xmlns="" id="{E4F6E671-72D8-4491-9762-B0FDA08B2437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6;p36">
              <a:extLst>
                <a:ext uri="{FF2B5EF4-FFF2-40B4-BE49-F238E27FC236}">
                  <a16:creationId xmlns:a16="http://schemas.microsoft.com/office/drawing/2014/main" xmlns="" id="{C8AE8A3E-322E-4094-9982-BB95204351E1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94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245A9EC-6FD2-A0C6-0935-EFED2BC26464}"/>
              </a:ext>
            </a:extLst>
          </p:cNvPr>
          <p:cNvSpPr/>
          <p:nvPr/>
        </p:nvSpPr>
        <p:spPr>
          <a:xfrm>
            <a:off x="169333" y="137156"/>
            <a:ext cx="8432800" cy="363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The fact that additional analyses from both trials confirm previous results is very reassuring since we have already implemented this treatment regimen into </a:t>
            </a:r>
            <a:r>
              <a:rPr lang="en-US" sz="1800" kern="1200" dirty="0">
                <a:solidFill>
                  <a:schemeClr val="bg2">
                    <a:lumMod val="50000"/>
                  </a:schemeClr>
                </a:solidFill>
                <a:latin typeface="Roboto"/>
                <a:ea typeface="+mn-ea"/>
                <a:cs typeface="+mn-cs"/>
              </a:rPr>
              <a:t>clinic practice.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 </a:t>
            </a: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Also, it is very important to have confirmation that </a:t>
            </a:r>
            <a:r>
              <a:rPr lang="en-US" sz="2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a dose reduction 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for CDK inhibitors is feasible, thus enabling us to offer our patients </a:t>
            </a:r>
            <a:r>
              <a:rPr lang="en-US" sz="20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more tolerable treatment </a:t>
            </a:r>
            <a:r>
              <a: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Roboto"/>
                <a:ea typeface="+mn-ea"/>
                <a:cs typeface="+mn-cs"/>
              </a:rPr>
              <a:t>options and improved </a:t>
            </a:r>
            <a:r>
              <a:rPr lang="en-US" sz="1800" kern="1200" dirty="0">
                <a:solidFill>
                  <a:schemeClr val="bg2">
                    <a:lumMod val="50000"/>
                  </a:schemeClr>
                </a:solidFill>
                <a:latin typeface="Roboto"/>
                <a:ea typeface="+mn-ea"/>
                <a:cs typeface="+mn-cs"/>
              </a:rPr>
              <a:t>quality of life</a:t>
            </a:r>
            <a:endParaRPr lang="en-US" sz="1800" kern="1200" dirty="0">
              <a:solidFill>
                <a:schemeClr val="bg2">
                  <a:lumMod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3A266EF-ED9D-4763-8E32-05CF413C06AF}"/>
              </a:ext>
            </a:extLst>
          </p:cNvPr>
          <p:cNvSpPr/>
          <p:nvPr/>
        </p:nvSpPr>
        <p:spPr>
          <a:xfrm>
            <a:off x="215664" y="4303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dirty="0">
              <a:solidFill>
                <a:srgbClr val="5B616B"/>
              </a:solidFill>
              <a:latin typeface="BlinkMacSystemFon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600" dirty="0">
                <a:solidFill>
                  <a:srgbClr val="0071BC"/>
                </a:solidFill>
              </a:rPr>
              <a:t>.</a:t>
            </a:r>
            <a:r>
              <a:rPr lang="en-US" altLang="en-US" sz="1600" dirty="0">
                <a:solidFill>
                  <a:srgbClr val="0071BC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500" dirty="0">
                <a:solidFill>
                  <a:schemeClr val="tx1"/>
                </a:solidFill>
                <a:latin typeface="Arial" panose="020B0604020202020204" pitchFamily="34" charset="0"/>
              </a:rPr>
              <a:t>2023 Jan;24(1):77-90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altLang="en-US" sz="900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en-US" altLang="en-US" sz="900" dirty="0" err="1">
                <a:solidFill>
                  <a:srgbClr val="5B616B"/>
                </a:solidFill>
                <a:latin typeface="BlinkMacSystemFont"/>
              </a:rPr>
              <a:t>doi</a:t>
            </a:r>
            <a:r>
              <a:rPr lang="en-US" altLang="en-US" sz="900" dirty="0">
                <a:solidFill>
                  <a:srgbClr val="5B616B"/>
                </a:solidFill>
                <a:latin typeface="BlinkMacSystemFont"/>
              </a:rPr>
              <a:t>: 10.1016/S1470-2045(22)00694-5.</a:t>
            </a:r>
            <a:r>
              <a:rPr lang="en-US" altLang="en-US" sz="900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en-US" altLang="en-US" sz="900" dirty="0" err="1">
                <a:solidFill>
                  <a:srgbClr val="5B616B"/>
                </a:solidFill>
                <a:latin typeface="BlinkMacSystemFont"/>
              </a:rPr>
              <a:t>Epub</a:t>
            </a:r>
            <a:r>
              <a:rPr lang="en-US" altLang="en-US" sz="900" dirty="0">
                <a:solidFill>
                  <a:srgbClr val="5B616B"/>
                </a:solidFill>
                <a:latin typeface="BlinkMacSystemFont"/>
              </a:rPr>
              <a:t> 2022 Dec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6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23809E7-4FA0-8E06-0E89-EAEDA9B6D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0" y="120199"/>
            <a:ext cx="8775935" cy="349506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CC6A5DD-9AB5-60C5-B313-ACF3AEF9D4D4}"/>
              </a:ext>
            </a:extLst>
          </p:cNvPr>
          <p:cNvSpPr/>
          <p:nvPr/>
        </p:nvSpPr>
        <p:spPr>
          <a:xfrm>
            <a:off x="0" y="4220170"/>
            <a:ext cx="9018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200" kern="1200" dirty="0">
                <a:solidFill>
                  <a:srgbClr val="202122"/>
                </a:solidFill>
                <a:latin typeface="Calibri" panose="020F0502020204030204"/>
                <a:ea typeface="+mn-ea"/>
                <a:cs typeface="Calibri" panose="020F0502020204030204"/>
              </a:rPr>
              <a:t>The active cyclin/CDK complex then phosphorylates proteins, activates them, and sends the cell into the next phase of the cell cycle. </a:t>
            </a:r>
          </a:p>
          <a:p>
            <a:pPr>
              <a:buClrTx/>
              <a:buFontTx/>
              <a:buNone/>
            </a:pPr>
            <a:r>
              <a:rPr lang="en-US" sz="1200" kern="1200" dirty="0">
                <a:solidFill>
                  <a:srgbClr val="202122"/>
                </a:solidFill>
                <a:latin typeface="Calibri" panose="020F0502020204030204"/>
                <a:ea typeface="+mn-ea"/>
                <a:cs typeface="Calibri" panose="020F0502020204030204"/>
              </a:rPr>
              <a:t>Since the cell with damaged DNA is not stopped, the cell eventually moves out of the G1 checkpoint and prepares for DNA synthesis. </a:t>
            </a:r>
          </a:p>
          <a:p>
            <a:pPr>
              <a:buClrTx/>
              <a:buFontTx/>
              <a:buNone/>
            </a:pPr>
            <a:r>
              <a:rPr lang="en-US" sz="1200" kern="1200" dirty="0">
                <a:solidFill>
                  <a:srgbClr val="202122"/>
                </a:solidFill>
                <a:latin typeface="Calibri" panose="020F0502020204030204"/>
                <a:ea typeface="+mn-ea"/>
                <a:cs typeface="Calibri" panose="020F0502020204030204"/>
              </a:rPr>
              <a:t>When there is </a:t>
            </a:r>
            <a:r>
              <a:rPr lang="en-US" sz="1200" kern="1200" dirty="0">
                <a:solidFill>
                  <a:srgbClr val="D73333"/>
                </a:solidFill>
                <a:latin typeface="Calibri" panose="020F0502020204030204"/>
                <a:ea typeface="+mn-ea"/>
                <a:cs typeface="Calibri" panose="020F0502020204030204"/>
                <a:hlinkClick r:id="rId4" tooltip="Uncontrolled cell growth (page does not exist)"/>
              </a:rPr>
              <a:t>uncontrolled cell growth</a:t>
            </a:r>
            <a:r>
              <a:rPr lang="en-US" sz="1200" kern="1200" dirty="0">
                <a:solidFill>
                  <a:srgbClr val="202122"/>
                </a:solidFill>
                <a:latin typeface="Calibri" panose="020F0502020204030204"/>
                <a:ea typeface="+mn-ea"/>
                <a:cs typeface="Calibri" panose="020F0502020204030204"/>
              </a:rPr>
              <a:t>, it can lead to cancer cells due to the inactivation of the CKIs.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6C2A1FB-4D21-A794-4DE2-0DD806B3F193}"/>
              </a:ext>
            </a:extLst>
          </p:cNvPr>
          <p:cNvSpPr/>
          <p:nvPr/>
        </p:nvSpPr>
        <p:spPr>
          <a:xfrm>
            <a:off x="125250" y="4866501"/>
            <a:ext cx="6098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212121"/>
                </a:solidFill>
                <a:latin typeface="Cambria" panose="02040503050406030204" pitchFamily="18" charset="0"/>
                <a:ea typeface="+mn-ea"/>
                <a:cs typeface="+mn-cs"/>
              </a:rPr>
              <a:t>Arellano M, Moreno S. Regulation of CDK/cyclin complexes during the cell cycle</a:t>
            </a:r>
            <a:r>
              <a:rPr lang="en-US" sz="1200" kern="1200" dirty="0">
                <a:solidFill>
                  <a:srgbClr val="212121"/>
                </a:solidFill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3DA2B-875B-4C78-983F-F400E24E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554" y="2867699"/>
            <a:ext cx="7704000" cy="548700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  <p:grpSp>
        <p:nvGrpSpPr>
          <p:cNvPr id="3" name="Google Shape;626;p46">
            <a:extLst>
              <a:ext uri="{FF2B5EF4-FFF2-40B4-BE49-F238E27FC236}">
                <a16:creationId xmlns:a16="http://schemas.microsoft.com/office/drawing/2014/main" xmlns="" id="{47B61865-B80F-4020-BCD7-90EEAF71C45D}"/>
              </a:ext>
            </a:extLst>
          </p:cNvPr>
          <p:cNvGrpSpPr/>
          <p:nvPr/>
        </p:nvGrpSpPr>
        <p:grpSpPr>
          <a:xfrm>
            <a:off x="520158" y="2571750"/>
            <a:ext cx="2684596" cy="2252756"/>
            <a:chOff x="3601475" y="1495675"/>
            <a:chExt cx="1479369" cy="1116764"/>
          </a:xfrm>
        </p:grpSpPr>
        <p:sp>
          <p:nvSpPr>
            <p:cNvPr id="4" name="Google Shape;627;p46">
              <a:extLst>
                <a:ext uri="{FF2B5EF4-FFF2-40B4-BE49-F238E27FC236}">
                  <a16:creationId xmlns:a16="http://schemas.microsoft.com/office/drawing/2014/main" xmlns="" id="{27D868EE-72AE-4B98-9AC2-DAFC93302B73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628;p46">
              <a:extLst>
                <a:ext uri="{FF2B5EF4-FFF2-40B4-BE49-F238E27FC236}">
                  <a16:creationId xmlns:a16="http://schemas.microsoft.com/office/drawing/2014/main" xmlns="" id="{B73EF04E-CE09-4CEB-B1C0-B3D9216104D3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29;p46">
              <a:extLst>
                <a:ext uri="{FF2B5EF4-FFF2-40B4-BE49-F238E27FC236}">
                  <a16:creationId xmlns:a16="http://schemas.microsoft.com/office/drawing/2014/main" xmlns="" id="{220111E8-A33F-46FA-A575-BD5A2CB9721C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630;p46">
              <a:extLst>
                <a:ext uri="{FF2B5EF4-FFF2-40B4-BE49-F238E27FC236}">
                  <a16:creationId xmlns:a16="http://schemas.microsoft.com/office/drawing/2014/main" xmlns="" id="{F2A4683C-799B-4854-B05D-7F7DBE47EEDA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1;p46">
              <a:extLst>
                <a:ext uri="{FF2B5EF4-FFF2-40B4-BE49-F238E27FC236}">
                  <a16:creationId xmlns:a16="http://schemas.microsoft.com/office/drawing/2014/main" xmlns="" id="{238BA217-18A1-4E6F-AE96-B59A539A63BD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2;p46">
              <a:extLst>
                <a:ext uri="{FF2B5EF4-FFF2-40B4-BE49-F238E27FC236}">
                  <a16:creationId xmlns:a16="http://schemas.microsoft.com/office/drawing/2014/main" xmlns="" id="{484475DD-5D0F-49AB-9B74-D7644417A1B4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061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9C88AE-C2F0-7BAB-AB81-B15B87558233}"/>
              </a:ext>
            </a:extLst>
          </p:cNvPr>
          <p:cNvSpPr/>
          <p:nvPr/>
        </p:nvSpPr>
        <p:spPr>
          <a:xfrm>
            <a:off x="0" y="473066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Version 4.2023, 03/23/23 © 2023 National Comprehensive Cancer Network® (NCCN®), All rights reserved. NCCN Guidelines® and this illustration may not be reproduced in any form without the express written permission of NCCN</a:t>
            </a: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855CC5-F0E8-4CD2-BEC3-A056B7B32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36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58536C-C120-3310-A7E5-64E3A4115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4" y="159189"/>
            <a:ext cx="8322198" cy="1912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CA033E-DAD2-C496-1C79-F9CECFF70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41"/>
          <a:stretch/>
        </p:blipFill>
        <p:spPr>
          <a:xfrm>
            <a:off x="208344" y="1964871"/>
            <a:ext cx="8322198" cy="1368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FD4FDD-7D98-BFE5-6556-4E27DE4E8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51" b="5714"/>
          <a:stretch/>
        </p:blipFill>
        <p:spPr>
          <a:xfrm>
            <a:off x="208344" y="3333509"/>
            <a:ext cx="8322198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7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3582EC8-38E3-BDD3-5D24-3C89A2D2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5920" y="4754932"/>
            <a:ext cx="3896901" cy="3770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BlinkMacSystemFont"/>
              <a:ea typeface="+mn-ea"/>
              <a:cs typeface="+mn-cs"/>
            </a:endParaRPr>
          </a:p>
          <a:p>
            <a:pPr marL="457200" marR="0" lvl="1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2023 Jan;24(1):77-90.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 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doi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: 10.1016/S1470-2045(22)00694-5.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 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Epub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 2022 Dec 6</a:t>
            </a:r>
            <a:r>
              <a:rPr kumimoji="0" lang="en-US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5" name="Google Shape;271;p35">
            <a:extLst>
              <a:ext uri="{FF2B5EF4-FFF2-40B4-BE49-F238E27FC236}">
                <a16:creationId xmlns:a16="http://schemas.microsoft.com/office/drawing/2014/main" xmlns="" id="{6D18627D-1BF8-9F6D-D10E-7CA00798D83B}"/>
              </a:ext>
            </a:extLst>
          </p:cNvPr>
          <p:cNvGrpSpPr/>
          <p:nvPr/>
        </p:nvGrpSpPr>
        <p:grpSpPr>
          <a:xfrm rot="15412701">
            <a:off x="5119756" y="485855"/>
            <a:ext cx="4234937" cy="4171789"/>
            <a:chOff x="2478825" y="2675725"/>
            <a:chExt cx="1728575" cy="1702800"/>
          </a:xfrm>
        </p:grpSpPr>
        <p:sp>
          <p:nvSpPr>
            <p:cNvPr id="26" name="Google Shape;272;p35">
              <a:extLst>
                <a:ext uri="{FF2B5EF4-FFF2-40B4-BE49-F238E27FC236}">
                  <a16:creationId xmlns:a16="http://schemas.microsoft.com/office/drawing/2014/main" xmlns="" id="{A4BE5149-0574-47B6-DC96-271303A67462}"/>
                </a:ext>
              </a:extLst>
            </p:cNvPr>
            <p:cNvSpPr/>
            <p:nvPr/>
          </p:nvSpPr>
          <p:spPr>
            <a:xfrm>
              <a:off x="3901525" y="3500200"/>
              <a:ext cx="300550" cy="246950"/>
            </a:xfrm>
            <a:custGeom>
              <a:avLst/>
              <a:gdLst/>
              <a:ahLst/>
              <a:cxnLst/>
              <a:rect l="l" t="t" r="r" b="b"/>
              <a:pathLst>
                <a:path w="12022" h="9878" extrusionOk="0">
                  <a:moveTo>
                    <a:pt x="4442" y="960"/>
                  </a:moveTo>
                  <a:lnTo>
                    <a:pt x="0" y="4003"/>
                  </a:lnTo>
                  <a:cubicBezTo>
                    <a:pt x="712" y="3556"/>
                    <a:pt x="1643" y="3335"/>
                    <a:pt x="2858" y="3440"/>
                  </a:cubicBezTo>
                  <a:cubicBezTo>
                    <a:pt x="3987" y="3539"/>
                    <a:pt x="5364" y="3923"/>
                    <a:pt x="7037" y="4673"/>
                  </a:cubicBezTo>
                  <a:cubicBezTo>
                    <a:pt x="8677" y="5499"/>
                    <a:pt x="9843" y="6327"/>
                    <a:pt x="10632" y="7141"/>
                  </a:cubicBezTo>
                  <a:cubicBezTo>
                    <a:pt x="11539" y="8074"/>
                    <a:pt x="11952" y="8993"/>
                    <a:pt x="12015" y="9878"/>
                  </a:cubicBezTo>
                  <a:lnTo>
                    <a:pt x="12021" y="9878"/>
                  </a:lnTo>
                  <a:lnTo>
                    <a:pt x="11557" y="4376"/>
                  </a:lnTo>
                  <a:lnTo>
                    <a:pt x="11554" y="4348"/>
                  </a:lnTo>
                  <a:cubicBezTo>
                    <a:pt x="11460" y="2711"/>
                    <a:pt x="10139" y="1528"/>
                    <a:pt x="8868" y="921"/>
                  </a:cubicBezTo>
                  <a:lnTo>
                    <a:pt x="8793" y="886"/>
                  </a:lnTo>
                  <a:cubicBezTo>
                    <a:pt x="7522" y="283"/>
                    <a:pt x="5773" y="1"/>
                    <a:pt x="4441" y="9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3;p35">
              <a:extLst>
                <a:ext uri="{FF2B5EF4-FFF2-40B4-BE49-F238E27FC236}">
                  <a16:creationId xmlns:a16="http://schemas.microsoft.com/office/drawing/2014/main" xmlns="" id="{CC8FCAAD-8046-5218-FC9F-27D394AB84C5}"/>
                </a:ext>
              </a:extLst>
            </p:cNvPr>
            <p:cNvSpPr/>
            <p:nvPr/>
          </p:nvSpPr>
          <p:spPr>
            <a:xfrm>
              <a:off x="3990525" y="3678625"/>
              <a:ext cx="216875" cy="271625"/>
            </a:xfrm>
            <a:custGeom>
              <a:avLst/>
              <a:gdLst/>
              <a:ahLst/>
              <a:cxnLst/>
              <a:rect l="l" t="t" r="r" b="b"/>
              <a:pathLst>
                <a:path w="8675" h="10865" extrusionOk="0">
                  <a:moveTo>
                    <a:pt x="2012" y="3706"/>
                  </a:moveTo>
                  <a:cubicBezTo>
                    <a:pt x="1353" y="4090"/>
                    <a:pt x="681" y="4470"/>
                    <a:pt x="0" y="4849"/>
                  </a:cubicBezTo>
                  <a:cubicBezTo>
                    <a:pt x="348" y="6845"/>
                    <a:pt x="731" y="8867"/>
                    <a:pt x="1082" y="10864"/>
                  </a:cubicBezTo>
                  <a:cubicBezTo>
                    <a:pt x="1735" y="10444"/>
                    <a:pt x="2301" y="10074"/>
                    <a:pt x="2740" y="9778"/>
                  </a:cubicBezTo>
                  <a:cubicBezTo>
                    <a:pt x="4905" y="8330"/>
                    <a:pt x="8675" y="5731"/>
                    <a:pt x="8457" y="2738"/>
                  </a:cubicBezTo>
                  <a:cubicBezTo>
                    <a:pt x="8393" y="1853"/>
                    <a:pt x="7982" y="935"/>
                    <a:pt x="7074" y="1"/>
                  </a:cubicBezTo>
                  <a:cubicBezTo>
                    <a:pt x="5862" y="1720"/>
                    <a:pt x="3808" y="2663"/>
                    <a:pt x="2012" y="370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4;p35">
              <a:extLst>
                <a:ext uri="{FF2B5EF4-FFF2-40B4-BE49-F238E27FC236}">
                  <a16:creationId xmlns:a16="http://schemas.microsoft.com/office/drawing/2014/main" xmlns="" id="{80ED8AFD-ED9D-93CD-74A0-2DADA704AE05}"/>
                </a:ext>
              </a:extLst>
            </p:cNvPr>
            <p:cNvSpPr/>
            <p:nvPr/>
          </p:nvSpPr>
          <p:spPr>
            <a:xfrm>
              <a:off x="3836675" y="3583475"/>
              <a:ext cx="245925" cy="795050"/>
            </a:xfrm>
            <a:custGeom>
              <a:avLst/>
              <a:gdLst/>
              <a:ahLst/>
              <a:cxnLst/>
              <a:rect l="l" t="t" r="r" b="b"/>
              <a:pathLst>
                <a:path w="9837" h="31802" extrusionOk="0">
                  <a:moveTo>
                    <a:pt x="603" y="9641"/>
                  </a:moveTo>
                  <a:cubicBezTo>
                    <a:pt x="653" y="10168"/>
                    <a:pt x="722" y="10840"/>
                    <a:pt x="809" y="11610"/>
                  </a:cubicBezTo>
                  <a:cubicBezTo>
                    <a:pt x="1012" y="13467"/>
                    <a:pt x="1304" y="15896"/>
                    <a:pt x="1597" y="18240"/>
                  </a:cubicBezTo>
                  <a:cubicBezTo>
                    <a:pt x="1776" y="19671"/>
                    <a:pt x="3071" y="27751"/>
                    <a:pt x="3795" y="31801"/>
                  </a:cubicBezTo>
                  <a:lnTo>
                    <a:pt x="6674" y="28563"/>
                  </a:lnTo>
                  <a:lnTo>
                    <a:pt x="9836" y="29653"/>
                  </a:lnTo>
                  <a:cubicBezTo>
                    <a:pt x="9095" y="25794"/>
                    <a:pt x="7802" y="18076"/>
                    <a:pt x="7664" y="17212"/>
                  </a:cubicBezTo>
                  <a:cubicBezTo>
                    <a:pt x="7531" y="16371"/>
                    <a:pt x="7387" y="15523"/>
                    <a:pt x="7237" y="14669"/>
                  </a:cubicBezTo>
                  <a:cubicBezTo>
                    <a:pt x="6886" y="12673"/>
                    <a:pt x="6502" y="10650"/>
                    <a:pt x="6156" y="8654"/>
                  </a:cubicBezTo>
                  <a:cubicBezTo>
                    <a:pt x="6024" y="7888"/>
                    <a:pt x="5894" y="7127"/>
                    <a:pt x="5775" y="6372"/>
                  </a:cubicBezTo>
                  <a:cubicBezTo>
                    <a:pt x="5452" y="4320"/>
                    <a:pt x="4889" y="2130"/>
                    <a:pt x="5454" y="103"/>
                  </a:cubicBezTo>
                  <a:cubicBezTo>
                    <a:pt x="4239" y="1"/>
                    <a:pt x="3308" y="221"/>
                    <a:pt x="2596" y="666"/>
                  </a:cubicBezTo>
                  <a:lnTo>
                    <a:pt x="2396" y="804"/>
                  </a:lnTo>
                  <a:cubicBezTo>
                    <a:pt x="0" y="2557"/>
                    <a:pt x="364" y="7070"/>
                    <a:pt x="603" y="964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5;p35">
              <a:extLst>
                <a:ext uri="{FF2B5EF4-FFF2-40B4-BE49-F238E27FC236}">
                  <a16:creationId xmlns:a16="http://schemas.microsoft.com/office/drawing/2014/main" xmlns="" id="{2A5D8643-87B6-7C0F-3338-861931D453EB}"/>
                </a:ext>
              </a:extLst>
            </p:cNvPr>
            <p:cNvSpPr/>
            <p:nvPr/>
          </p:nvSpPr>
          <p:spPr>
            <a:xfrm>
              <a:off x="2478825" y="2675725"/>
              <a:ext cx="517025" cy="1063925"/>
            </a:xfrm>
            <a:custGeom>
              <a:avLst/>
              <a:gdLst/>
              <a:ahLst/>
              <a:cxnLst/>
              <a:rect l="l" t="t" r="r" b="b"/>
              <a:pathLst>
                <a:path w="20681" h="42557" extrusionOk="0">
                  <a:moveTo>
                    <a:pt x="3388" y="34215"/>
                  </a:moveTo>
                  <a:cubicBezTo>
                    <a:pt x="3422" y="36987"/>
                    <a:pt x="3724" y="39848"/>
                    <a:pt x="4459" y="42556"/>
                  </a:cubicBezTo>
                  <a:cubicBezTo>
                    <a:pt x="3814" y="41532"/>
                    <a:pt x="3226" y="40479"/>
                    <a:pt x="2711" y="39393"/>
                  </a:cubicBezTo>
                  <a:cubicBezTo>
                    <a:pt x="2260" y="38449"/>
                    <a:pt x="1864" y="37488"/>
                    <a:pt x="1526" y="36509"/>
                  </a:cubicBezTo>
                  <a:cubicBezTo>
                    <a:pt x="526" y="33647"/>
                    <a:pt x="0" y="30599"/>
                    <a:pt x="68" y="27564"/>
                  </a:cubicBezTo>
                  <a:cubicBezTo>
                    <a:pt x="245" y="19274"/>
                    <a:pt x="4083" y="10417"/>
                    <a:pt x="10460" y="5025"/>
                  </a:cubicBezTo>
                  <a:cubicBezTo>
                    <a:pt x="11769" y="3921"/>
                    <a:pt x="13185" y="2937"/>
                    <a:pt x="14657" y="2058"/>
                  </a:cubicBezTo>
                  <a:cubicBezTo>
                    <a:pt x="15324" y="1657"/>
                    <a:pt x="16000" y="1280"/>
                    <a:pt x="16686" y="918"/>
                  </a:cubicBezTo>
                  <a:cubicBezTo>
                    <a:pt x="16983" y="762"/>
                    <a:pt x="18339" y="294"/>
                    <a:pt x="18494" y="0"/>
                  </a:cubicBezTo>
                  <a:cubicBezTo>
                    <a:pt x="18363" y="361"/>
                    <a:pt x="16198" y="6090"/>
                    <a:pt x="16198" y="6090"/>
                  </a:cubicBezTo>
                  <a:lnTo>
                    <a:pt x="20680" y="6119"/>
                  </a:lnTo>
                  <a:cubicBezTo>
                    <a:pt x="13957" y="9483"/>
                    <a:pt x="3150" y="15482"/>
                    <a:pt x="3388" y="342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6;p35">
              <a:extLst>
                <a:ext uri="{FF2B5EF4-FFF2-40B4-BE49-F238E27FC236}">
                  <a16:creationId xmlns:a16="http://schemas.microsoft.com/office/drawing/2014/main" xmlns="" id="{95C7A374-7BFF-B56A-BAC6-6B4F500D6A42}"/>
                </a:ext>
              </a:extLst>
            </p:cNvPr>
            <p:cNvSpPr/>
            <p:nvPr/>
          </p:nvSpPr>
          <p:spPr>
            <a:xfrm>
              <a:off x="2546650" y="3660525"/>
              <a:ext cx="1329875" cy="615725"/>
            </a:xfrm>
            <a:custGeom>
              <a:avLst/>
              <a:gdLst/>
              <a:ahLst/>
              <a:cxnLst/>
              <a:rect l="l" t="t" r="r" b="b"/>
              <a:pathLst>
                <a:path w="53195" h="24629" extrusionOk="0">
                  <a:moveTo>
                    <a:pt x="53195" y="15159"/>
                  </a:moveTo>
                  <a:cubicBezTo>
                    <a:pt x="52905" y="12814"/>
                    <a:pt x="52613" y="10385"/>
                    <a:pt x="52409" y="8530"/>
                  </a:cubicBezTo>
                  <a:cubicBezTo>
                    <a:pt x="51647" y="8955"/>
                    <a:pt x="50897" y="9378"/>
                    <a:pt x="50161" y="9803"/>
                  </a:cubicBezTo>
                  <a:cubicBezTo>
                    <a:pt x="48774" y="10609"/>
                    <a:pt x="46013" y="12196"/>
                    <a:pt x="43685" y="13538"/>
                  </a:cubicBezTo>
                  <a:cubicBezTo>
                    <a:pt x="39719" y="15823"/>
                    <a:pt x="35333" y="17325"/>
                    <a:pt x="30780" y="17751"/>
                  </a:cubicBezTo>
                  <a:cubicBezTo>
                    <a:pt x="27333" y="18071"/>
                    <a:pt x="23845" y="17860"/>
                    <a:pt x="20624" y="17040"/>
                  </a:cubicBezTo>
                  <a:cubicBezTo>
                    <a:pt x="18561" y="16519"/>
                    <a:pt x="16558" y="15773"/>
                    <a:pt x="14649" y="14834"/>
                  </a:cubicBezTo>
                  <a:cubicBezTo>
                    <a:pt x="9488" y="12299"/>
                    <a:pt x="4894" y="8134"/>
                    <a:pt x="1749" y="3164"/>
                  </a:cubicBezTo>
                  <a:cubicBezTo>
                    <a:pt x="1102" y="2140"/>
                    <a:pt x="514" y="1087"/>
                    <a:pt x="1" y="1"/>
                  </a:cubicBezTo>
                  <a:lnTo>
                    <a:pt x="2725" y="6039"/>
                  </a:lnTo>
                  <a:cubicBezTo>
                    <a:pt x="5556" y="12885"/>
                    <a:pt x="11144" y="18532"/>
                    <a:pt x="17919" y="21518"/>
                  </a:cubicBezTo>
                  <a:cubicBezTo>
                    <a:pt x="23393" y="23928"/>
                    <a:pt x="28647" y="24629"/>
                    <a:pt x="34413" y="23727"/>
                  </a:cubicBezTo>
                  <a:cubicBezTo>
                    <a:pt x="37744" y="23207"/>
                    <a:pt x="41537" y="21727"/>
                    <a:pt x="44512" y="20381"/>
                  </a:cubicBezTo>
                  <a:cubicBezTo>
                    <a:pt x="47244" y="19144"/>
                    <a:pt x="50970" y="16555"/>
                    <a:pt x="53195" y="1515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1C5460-7DF5-4BCE-AAB6-6E1D601E8882}"/>
              </a:ext>
            </a:extLst>
          </p:cNvPr>
          <p:cNvSpPr txBox="1"/>
          <p:nvPr/>
        </p:nvSpPr>
        <p:spPr>
          <a:xfrm>
            <a:off x="232179" y="-151137"/>
            <a:ext cx="8761964" cy="4317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buClrTx/>
              <a:buFontTx/>
              <a:buNone/>
            </a:pPr>
            <a:r>
              <a:rPr lang="en-US" sz="3200" b="1" kern="1200" dirty="0" err="1">
                <a:solidFill>
                  <a:srgbClr val="505050"/>
                </a:solidFill>
                <a:latin typeface="Calibri" panose="020F0502020204030204"/>
                <a:ea typeface="+mn-ea"/>
                <a:cs typeface="Calibri" panose="020F0502020204030204"/>
              </a:rPr>
              <a:t>MonarchE</a:t>
            </a:r>
            <a:endParaRPr lang="en-US" sz="3200" b="1" kern="1200" dirty="0">
              <a:solidFill>
                <a:srgbClr val="505050"/>
              </a:solidFill>
              <a:latin typeface="Calibri" panose="020F0502020204030204"/>
              <a:ea typeface="+mn-ea"/>
              <a:cs typeface="Calibri" panose="020F0502020204030204"/>
            </a:endParaRPr>
          </a:p>
          <a:p>
            <a:pPr>
              <a:lnSpc>
                <a:spcPct val="300000"/>
              </a:lnSpc>
              <a:buClrTx/>
              <a:buFontTx/>
              <a:buNone/>
            </a:pPr>
            <a:r>
              <a:rPr lang="en-US" sz="1600" kern="1200" dirty="0" err="1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Calibri" panose="020F0502020204030204"/>
              </a:rPr>
              <a:t>randomised</a:t>
            </a:r>
            <a:r>
              <a:rPr lang="en-US" sz="1600" kern="12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Calibri" panose="020F0502020204030204"/>
              </a:rPr>
              <a:t>, phase 3 trial, adult patients (aged ≥18 years) who had hormone receptor-positive</a:t>
            </a:r>
            <a:r>
              <a:rPr lang="en-US" b="1" kern="1200" dirty="0">
                <a:solidFill>
                  <a:srgbClr val="505050"/>
                </a:solidFill>
                <a:latin typeface="Calibri" panose="020F0502020204030204"/>
                <a:ea typeface="+mn-ea"/>
                <a:cs typeface="Calibri" panose="020F0502020204030204"/>
              </a:rPr>
              <a:t>, </a:t>
            </a:r>
            <a:r>
              <a:rPr lang="en-US" sz="1600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Calibri" panose="020F0502020204030204"/>
              </a:rPr>
              <a:t>HER2-negative, node-positive, early breast cancer at a high risk of recurrence with an Eastern Cooperative Oncology Group performance status of 0 or 1</a:t>
            </a:r>
          </a:p>
          <a:p>
            <a:pPr>
              <a:lnSpc>
                <a:spcPct val="300000"/>
              </a:lnSpc>
              <a:buClrTx/>
              <a:buFontTx/>
              <a:buNone/>
            </a:pPr>
            <a:r>
              <a:rPr lang="en-US" b="1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lang="en-US" b="1" kern="1200" dirty="0">
                <a:solidFill>
                  <a:srgbClr val="505050"/>
                </a:solidFill>
                <a:latin typeface="Calibri" panose="020F0502020204030204"/>
                <a:ea typeface="+mn-ea"/>
                <a:cs typeface="Calibri" panose="020F0502020204030204"/>
              </a:rPr>
              <a:t>were recruited from 603 sites including hospitals and academic and community </a:t>
            </a:r>
            <a:r>
              <a:rPr lang="en-US" b="1" kern="1200" dirty="0" err="1">
                <a:solidFill>
                  <a:srgbClr val="505050"/>
                </a:solidFill>
                <a:latin typeface="Calibri" panose="020F0502020204030204"/>
                <a:ea typeface="+mn-ea"/>
                <a:cs typeface="Calibri" panose="020F0502020204030204"/>
              </a:rPr>
              <a:t>centres</a:t>
            </a:r>
            <a:r>
              <a:rPr lang="en-US" b="1" kern="1200" dirty="0">
                <a:solidFill>
                  <a:srgbClr val="505050"/>
                </a:solidFill>
                <a:latin typeface="Calibri" panose="020F0502020204030204"/>
                <a:ea typeface="+mn-ea"/>
                <a:cs typeface="Calibri" panose="020F0502020204030204"/>
              </a:rPr>
              <a:t>  in </a:t>
            </a:r>
            <a:r>
              <a:rPr lang="en-US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Calibri" panose="020F0502020204030204"/>
              </a:rPr>
              <a:t>38 countries. </a:t>
            </a:r>
          </a:p>
        </p:txBody>
      </p:sp>
    </p:spTree>
    <p:extLst>
      <p:ext uri="{BB962C8B-B14F-4D97-AF65-F5344CB8AC3E}">
        <p14:creationId xmlns:p14="http://schemas.microsoft.com/office/powerpoint/2010/main" val="406036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5D725C-ACE7-6867-D8FB-BDAB4304C5DF}"/>
              </a:ext>
            </a:extLst>
          </p:cNvPr>
          <p:cNvSpPr/>
          <p:nvPr/>
        </p:nvSpPr>
        <p:spPr>
          <a:xfrm>
            <a:off x="115746" y="405114"/>
            <a:ext cx="8912508" cy="365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buClrTx/>
              <a:buFontTx/>
              <a:buNone/>
            </a:pP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patients with HR-positive/HER2-negative, high-risk breast cancer:</a:t>
            </a:r>
          </a:p>
          <a:p>
            <a:pPr marL="285750" indent="-285750">
              <a:lnSpc>
                <a:spcPct val="300000"/>
              </a:lnSpc>
              <a:buClrTx/>
              <a:buFont typeface="Wingdings" panose="05000000000000000000" pitchFamily="2" charset="2"/>
              <a:buChar char="q"/>
            </a:pP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Those </a:t>
            </a:r>
            <a:r>
              <a:rPr lang="en-US" sz="1600" b="1" u="sng" kern="1200" dirty="0">
                <a:solidFill>
                  <a:srgbClr val="FF33CC"/>
                </a:solidFill>
                <a:latin typeface="Calibri" panose="020F0502020204030204"/>
                <a:ea typeface="+mn-ea"/>
                <a:cs typeface="+mn-cs"/>
              </a:rPr>
              <a:t>with ≥4 positive lymph nodes </a:t>
            </a: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confirmed preoperatively and/or at surgery</a:t>
            </a:r>
          </a:p>
          <a:p>
            <a:pPr marL="285750" indent="-285750">
              <a:lnSpc>
                <a:spcPct val="300000"/>
              </a:lnSpc>
              <a:buClrTx/>
              <a:buFont typeface="Wingdings" panose="05000000000000000000" pitchFamily="2" charset="2"/>
              <a:buChar char="q"/>
            </a:pPr>
            <a:r>
              <a:rPr lang="en-US" sz="16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ea"/>
                <a:cs typeface="+mn-cs"/>
              </a:rPr>
              <a:t> Or </a:t>
            </a:r>
            <a:r>
              <a:rPr lang="en-US" sz="1600" b="1" u="sng" kern="1200" dirty="0">
                <a:solidFill>
                  <a:srgbClr val="FF33CC"/>
                </a:solidFill>
                <a:latin typeface="Calibri" panose="020F0502020204030204"/>
                <a:ea typeface="+mn-ea"/>
                <a:cs typeface="+mn-cs"/>
              </a:rPr>
              <a:t>1–3 positive lymph nodes </a:t>
            </a: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with one or more of the following:</a:t>
            </a: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grade 3 disease</a:t>
            </a:r>
          </a:p>
          <a:p>
            <a:pPr marL="285750" indent="-2857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tumor size ≥5 cm</a:t>
            </a:r>
          </a:p>
          <a:p>
            <a:pPr>
              <a:lnSpc>
                <a:spcPct val="300000"/>
              </a:lnSpc>
              <a:buClrTx/>
              <a:buFontTx/>
              <a:buNone/>
            </a:pP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 years of adjuvant </a:t>
            </a:r>
            <a:r>
              <a:rPr lang="en-US" sz="160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abemaciclib</a:t>
            </a: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can be considered in combination with endocrine therapy (category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774931-30C0-1877-E793-93EB15C0109C}"/>
              </a:ext>
            </a:extLst>
          </p:cNvPr>
          <p:cNvSpPr/>
          <p:nvPr/>
        </p:nvSpPr>
        <p:spPr>
          <a:xfrm>
            <a:off x="0" y="4790083"/>
            <a:ext cx="8873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 Condensed"/>
              </a:rPr>
              <a:t> </a:t>
            </a:r>
            <a:r>
              <a:rPr lang="en-US" sz="1000" dirty="0">
                <a:solidFill>
                  <a:srgbClr val="007CBA"/>
                </a:solidFill>
                <a:latin typeface="Roboto Condensed"/>
              </a:rPr>
              <a:t>FDA approves </a:t>
            </a:r>
            <a:r>
              <a:rPr lang="en-US" sz="1000" dirty="0" err="1">
                <a:solidFill>
                  <a:srgbClr val="007CBA"/>
                </a:solidFill>
                <a:latin typeface="Roboto Condensed"/>
              </a:rPr>
              <a:t>abemaciclib</a:t>
            </a:r>
            <a:r>
              <a:rPr lang="en-US" sz="1000" dirty="0">
                <a:solidFill>
                  <a:srgbClr val="007CBA"/>
                </a:solidFill>
                <a:latin typeface="Roboto Condensed"/>
              </a:rPr>
              <a:t> with endocrine therapy for early breast cancer</a:t>
            </a:r>
            <a:endParaRPr lang="en-US" dirty="0">
              <a:solidFill>
                <a:srgbClr val="333333"/>
              </a:solidFill>
              <a:latin typeface="Roboto Condensed"/>
            </a:endParaRPr>
          </a:p>
        </p:txBody>
      </p:sp>
      <p:grpSp>
        <p:nvGrpSpPr>
          <p:cNvPr id="10" name="Google Shape;300;p36">
            <a:extLst>
              <a:ext uri="{FF2B5EF4-FFF2-40B4-BE49-F238E27FC236}">
                <a16:creationId xmlns:a16="http://schemas.microsoft.com/office/drawing/2014/main" xmlns="" id="{BEF9F75B-BF80-78F4-2C3A-28880874FC5A}"/>
              </a:ext>
            </a:extLst>
          </p:cNvPr>
          <p:cNvGrpSpPr/>
          <p:nvPr/>
        </p:nvGrpSpPr>
        <p:grpSpPr>
          <a:xfrm>
            <a:off x="7493320" y="198072"/>
            <a:ext cx="1650680" cy="1246085"/>
            <a:chOff x="3601475" y="1495675"/>
            <a:chExt cx="1479369" cy="1116764"/>
          </a:xfrm>
        </p:grpSpPr>
        <p:sp>
          <p:nvSpPr>
            <p:cNvPr id="11" name="Google Shape;301;p36">
              <a:extLst>
                <a:ext uri="{FF2B5EF4-FFF2-40B4-BE49-F238E27FC236}">
                  <a16:creationId xmlns:a16="http://schemas.microsoft.com/office/drawing/2014/main" xmlns="" id="{6D418674-95CF-DF9D-0ECC-49F1B5F47DA6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2;p36">
              <a:extLst>
                <a:ext uri="{FF2B5EF4-FFF2-40B4-BE49-F238E27FC236}">
                  <a16:creationId xmlns:a16="http://schemas.microsoft.com/office/drawing/2014/main" xmlns="" id="{04AB18B2-2B7D-67AB-3D2D-74B72FD27955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3;p36">
              <a:extLst>
                <a:ext uri="{FF2B5EF4-FFF2-40B4-BE49-F238E27FC236}">
                  <a16:creationId xmlns:a16="http://schemas.microsoft.com/office/drawing/2014/main" xmlns="" id="{96377C0E-363D-3AEE-2D97-ABE95ED563D5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4;p36">
              <a:extLst>
                <a:ext uri="{FF2B5EF4-FFF2-40B4-BE49-F238E27FC236}">
                  <a16:creationId xmlns:a16="http://schemas.microsoft.com/office/drawing/2014/main" xmlns="" id="{ED0C0A88-37D4-A783-23BE-9E92869044B9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5;p36">
              <a:extLst>
                <a:ext uri="{FF2B5EF4-FFF2-40B4-BE49-F238E27FC236}">
                  <a16:creationId xmlns:a16="http://schemas.microsoft.com/office/drawing/2014/main" xmlns="" id="{735D5A5C-2629-904E-99FB-1F4CA5E393C8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6;p36">
              <a:extLst>
                <a:ext uri="{FF2B5EF4-FFF2-40B4-BE49-F238E27FC236}">
                  <a16:creationId xmlns:a16="http://schemas.microsoft.com/office/drawing/2014/main" xmlns="" id="{613ED36A-3D79-D725-6FB9-10708BA28207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7E876-6AA2-7242-FF97-EB270F23FE7F}"/>
              </a:ext>
            </a:extLst>
          </p:cNvPr>
          <p:cNvSpPr/>
          <p:nvPr/>
        </p:nvSpPr>
        <p:spPr>
          <a:xfrm>
            <a:off x="170744" y="492959"/>
            <a:ext cx="8802512" cy="373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Between July 17, 2017, and Aug 12, 2019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,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5637 patients were randomly assigned (5601 [99·4%] were women and 36 [0·6%] were men).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2808 were assigned to receive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abemaciclib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 plus endocrine therapy and 2829 were assigned to receive endocrine therapy alone.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At a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median follow-up of 42 months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(IQR 37–47), median invasive disease-free survival was not reached in either group and the </a:t>
            </a:r>
            <a:r>
              <a:rPr lang="en-US" sz="20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invasive disease-free survival benefit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previously reported was sustained: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  <a:cs typeface="Calibri" panose="020F0502020204030204"/>
              </a:rPr>
              <a:t>HR 0·664 (95% CI 0·578–0·762, nominal p&lt;0·0001. 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0322706-BAE7-44D5-EB29-8339A6CA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6474"/>
            <a:ext cx="380232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BlinkMacSystemFont"/>
              <a:ea typeface="+mn-ea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2023 Jan;24(1):77-90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 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doi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: 10.1016/S1470-2045(22)00694-5.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 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Epub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 2022 Dec 6</a:t>
            </a: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oogle Shape;300;p36">
            <a:extLst>
              <a:ext uri="{FF2B5EF4-FFF2-40B4-BE49-F238E27FC236}">
                <a16:creationId xmlns:a16="http://schemas.microsoft.com/office/drawing/2014/main" xmlns="" id="{EC0ED038-64B8-8228-59C5-142B66177421}"/>
              </a:ext>
            </a:extLst>
          </p:cNvPr>
          <p:cNvGrpSpPr/>
          <p:nvPr/>
        </p:nvGrpSpPr>
        <p:grpSpPr>
          <a:xfrm>
            <a:off x="7763934" y="21101"/>
            <a:ext cx="1333542" cy="766299"/>
            <a:chOff x="3601475" y="1495675"/>
            <a:chExt cx="1479369" cy="1116764"/>
          </a:xfrm>
        </p:grpSpPr>
        <p:sp>
          <p:nvSpPr>
            <p:cNvPr id="5" name="Google Shape;301;p36">
              <a:extLst>
                <a:ext uri="{FF2B5EF4-FFF2-40B4-BE49-F238E27FC236}">
                  <a16:creationId xmlns:a16="http://schemas.microsoft.com/office/drawing/2014/main" xmlns="" id="{53CFF8E8-AC18-C4C2-63B7-6606E4AF56B2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02;p36">
              <a:extLst>
                <a:ext uri="{FF2B5EF4-FFF2-40B4-BE49-F238E27FC236}">
                  <a16:creationId xmlns:a16="http://schemas.microsoft.com/office/drawing/2014/main" xmlns="" id="{0468CDA9-69C3-C4A8-C545-BC498248A512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3;p36">
              <a:extLst>
                <a:ext uri="{FF2B5EF4-FFF2-40B4-BE49-F238E27FC236}">
                  <a16:creationId xmlns:a16="http://schemas.microsoft.com/office/drawing/2014/main" xmlns="" id="{5910B4DC-3BFA-4B41-B758-2F5919BE058D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4;p36">
              <a:extLst>
                <a:ext uri="{FF2B5EF4-FFF2-40B4-BE49-F238E27FC236}">
                  <a16:creationId xmlns:a16="http://schemas.microsoft.com/office/drawing/2014/main" xmlns="" id="{23521E18-8C28-9969-C491-85C1F7CCC926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5;p36">
              <a:extLst>
                <a:ext uri="{FF2B5EF4-FFF2-40B4-BE49-F238E27FC236}">
                  <a16:creationId xmlns:a16="http://schemas.microsoft.com/office/drawing/2014/main" xmlns="" id="{5E9C666A-FCD2-EC09-7B4A-C08AEE214B1B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6;p36">
              <a:extLst>
                <a:ext uri="{FF2B5EF4-FFF2-40B4-BE49-F238E27FC236}">
                  <a16:creationId xmlns:a16="http://schemas.microsoft.com/office/drawing/2014/main" xmlns="" id="{0ED7540B-C313-CEBC-F1F7-461F269B1992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619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693DE2-F38D-87AF-2770-BF9677AF0DEF}"/>
              </a:ext>
            </a:extLst>
          </p:cNvPr>
          <p:cNvSpPr txBox="1"/>
          <p:nvPr/>
        </p:nvSpPr>
        <p:spPr>
          <a:xfrm>
            <a:off x="95194" y="137746"/>
            <a:ext cx="8953612" cy="381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Five-year efficacy data showed that patients treated with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abemaciclib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plus endocrine therapy (ET) in the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monarchE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trial had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a reduced risk of disease recurrence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compared with patients treated with ET only, with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a hazard ratio of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0.680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(95% confidence interval [CI] 0.599–0.772) for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invasive disease-free survival (IDFS)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and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0.675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(95% CI 0.588–0.774) for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distant relapse-free survival (DRFS)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EFD6F34F-C357-7C5D-0430-FA517C52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28028"/>
            <a:ext cx="3581109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7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BlinkMacSystemFont"/>
              <a:ea typeface="+mn-ea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2023 Jan;24(1):77-90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 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doi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: 10.1016/S1470-2045(22)00694-5.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 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Epub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BlinkMacSystemFont"/>
                <a:ea typeface="+mn-ea"/>
                <a:cs typeface="+mn-cs"/>
              </a:rPr>
              <a:t> 2022 Dec 6</a:t>
            </a:r>
            <a:r>
              <a:rPr kumimoji="0" lang="en-US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oogle Shape;300;p36">
            <a:extLst>
              <a:ext uri="{FF2B5EF4-FFF2-40B4-BE49-F238E27FC236}">
                <a16:creationId xmlns:a16="http://schemas.microsoft.com/office/drawing/2014/main" xmlns="" id="{142117A8-921E-7FD8-5373-2E56B4E3BDAA}"/>
              </a:ext>
            </a:extLst>
          </p:cNvPr>
          <p:cNvGrpSpPr/>
          <p:nvPr/>
        </p:nvGrpSpPr>
        <p:grpSpPr>
          <a:xfrm>
            <a:off x="6798732" y="4081696"/>
            <a:ext cx="1257343" cy="884832"/>
            <a:chOff x="3601475" y="1495675"/>
            <a:chExt cx="1479369" cy="1116764"/>
          </a:xfrm>
        </p:grpSpPr>
        <p:sp>
          <p:nvSpPr>
            <p:cNvPr id="6" name="Google Shape;301;p36">
              <a:extLst>
                <a:ext uri="{FF2B5EF4-FFF2-40B4-BE49-F238E27FC236}">
                  <a16:creationId xmlns:a16="http://schemas.microsoft.com/office/drawing/2014/main" xmlns="" id="{F0D53812-FC42-AE6C-9431-FD585764CEC6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2;p36">
              <a:extLst>
                <a:ext uri="{FF2B5EF4-FFF2-40B4-BE49-F238E27FC236}">
                  <a16:creationId xmlns:a16="http://schemas.microsoft.com/office/drawing/2014/main" xmlns="" id="{DD7009D4-BC6B-9DA6-E0EF-415FC0545DF1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3;p36">
              <a:extLst>
                <a:ext uri="{FF2B5EF4-FFF2-40B4-BE49-F238E27FC236}">
                  <a16:creationId xmlns:a16="http://schemas.microsoft.com/office/drawing/2014/main" xmlns="" id="{0B3BED48-985D-17E9-5CC2-DCDDDCD9D6DC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4;p36">
              <a:extLst>
                <a:ext uri="{FF2B5EF4-FFF2-40B4-BE49-F238E27FC236}">
                  <a16:creationId xmlns:a16="http://schemas.microsoft.com/office/drawing/2014/main" xmlns="" id="{E4A4F039-3211-5CBE-098E-B639ACED6FE7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5;p36">
              <a:extLst>
                <a:ext uri="{FF2B5EF4-FFF2-40B4-BE49-F238E27FC236}">
                  <a16:creationId xmlns:a16="http://schemas.microsoft.com/office/drawing/2014/main" xmlns="" id="{CCFD8ED0-C582-3602-A783-DAFE3D5CE00F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6;p36">
              <a:extLst>
                <a:ext uri="{FF2B5EF4-FFF2-40B4-BE49-F238E27FC236}">
                  <a16:creationId xmlns:a16="http://schemas.microsoft.com/office/drawing/2014/main" xmlns="" id="{77366D35-F441-B2B6-1C66-C34CFA111FA5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766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4ABDBD-DB67-3192-FED3-3FE64FAABF1C}"/>
              </a:ext>
            </a:extLst>
          </p:cNvPr>
          <p:cNvSpPr txBox="1"/>
          <p:nvPr/>
        </p:nvSpPr>
        <p:spPr>
          <a:xfrm>
            <a:off x="144537" y="717997"/>
            <a:ext cx="8889396" cy="4188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Patients with ER+/PR– </a:t>
            </a:r>
            <a:r>
              <a:rPr lang="en-US" sz="1600" dirty="0" err="1">
                <a:solidFill>
                  <a:schemeClr val="tx1"/>
                </a:solidFill>
              </a:rPr>
              <a:t>tumours</a:t>
            </a:r>
            <a:r>
              <a:rPr lang="en-US" sz="1600" dirty="0">
                <a:solidFill>
                  <a:schemeClr val="tx1"/>
                </a:solidFill>
              </a:rPr>
              <a:t> had a worse prognosis than those with ER+/PR+ </a:t>
            </a:r>
            <a:r>
              <a:rPr lang="en-US" sz="1600" dirty="0" err="1">
                <a:solidFill>
                  <a:schemeClr val="tx1"/>
                </a:solidFill>
              </a:rPr>
              <a:t>tumours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sz="1600" dirty="0">
                <a:solidFill>
                  <a:schemeClr val="tx1"/>
                </a:solidFill>
              </a:rPr>
              <a:t>IDFS rates at 36 months in patients treated with </a:t>
            </a:r>
            <a:r>
              <a:rPr lang="en-US" sz="1600" u="sng" dirty="0" err="1">
                <a:solidFill>
                  <a:schemeClr val="accent2">
                    <a:lumMod val="75000"/>
                  </a:schemeClr>
                </a:solidFill>
              </a:rPr>
              <a:t>abemaciclib</a:t>
            </a:r>
            <a:r>
              <a:rPr lang="en-US" sz="1600" u="sng" dirty="0">
                <a:solidFill>
                  <a:schemeClr val="accent2">
                    <a:lumMod val="75000"/>
                  </a:schemeClr>
                </a:solidFill>
              </a:rPr>
              <a:t> plus ET </a:t>
            </a:r>
            <a:r>
              <a:rPr lang="en-US" sz="1600" dirty="0">
                <a:solidFill>
                  <a:schemeClr val="tx1"/>
                </a:solidFill>
              </a:rPr>
              <a:t>were 89.9% for those with ER+/PR+ </a:t>
            </a:r>
            <a:r>
              <a:rPr lang="en-US" sz="1600" dirty="0" err="1">
                <a:solidFill>
                  <a:schemeClr val="tx1"/>
                </a:solidFill>
              </a:rPr>
              <a:t>tumours</a:t>
            </a:r>
            <a:r>
              <a:rPr lang="en-US" sz="1600" dirty="0">
                <a:solidFill>
                  <a:schemeClr val="tx1"/>
                </a:solidFill>
              </a:rPr>
              <a:t> and 83.2% for those with ER+/PR– </a:t>
            </a:r>
            <a:r>
              <a:rPr lang="en-US" sz="1600" dirty="0" err="1">
                <a:solidFill>
                  <a:schemeClr val="tx1"/>
                </a:solidFill>
              </a:rPr>
              <a:t>tumours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For patients treated with </a:t>
            </a:r>
            <a:r>
              <a:rPr lang="en-US" sz="1600" u="sng" dirty="0">
                <a:solidFill>
                  <a:schemeClr val="accent2">
                    <a:lumMod val="75000"/>
                  </a:schemeClr>
                </a:solidFill>
              </a:rPr>
              <a:t>ET only</a:t>
            </a:r>
            <a:r>
              <a:rPr lang="en-US" sz="1600" dirty="0">
                <a:solidFill>
                  <a:schemeClr val="tx1"/>
                </a:solidFill>
              </a:rPr>
              <a:t>, IDFS rates were 85.9% for ER+/PR+ </a:t>
            </a:r>
            <a:r>
              <a:rPr lang="en-US" sz="1600" dirty="0" err="1">
                <a:solidFill>
                  <a:schemeClr val="tx1"/>
                </a:solidFill>
              </a:rPr>
              <a:t>tumours</a:t>
            </a:r>
            <a:r>
              <a:rPr lang="en-US" sz="1600" dirty="0">
                <a:solidFill>
                  <a:schemeClr val="tx1"/>
                </a:solidFill>
              </a:rPr>
              <a:t> and 72.8% for ER+/PR– </a:t>
            </a:r>
            <a:r>
              <a:rPr lang="en-US" sz="1600" dirty="0" err="1">
                <a:solidFill>
                  <a:schemeClr val="tx1"/>
                </a:solidFill>
              </a:rPr>
              <a:t>tumours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D47D867-B653-539F-7DEE-38C23AB4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7236"/>
            <a:ext cx="3191579" cy="330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2023 Jan;24(1):77-90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doi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: 10.1016/S1470-2045(22)00694-5.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Epub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 2022 Dec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oogle Shape;300;p36">
            <a:extLst>
              <a:ext uri="{FF2B5EF4-FFF2-40B4-BE49-F238E27FC236}">
                <a16:creationId xmlns:a16="http://schemas.microsoft.com/office/drawing/2014/main" xmlns="" id="{09D5E802-331B-FF31-3218-ED6746191E7E}"/>
              </a:ext>
            </a:extLst>
          </p:cNvPr>
          <p:cNvGrpSpPr/>
          <p:nvPr/>
        </p:nvGrpSpPr>
        <p:grpSpPr>
          <a:xfrm>
            <a:off x="8060267" y="21102"/>
            <a:ext cx="1037208" cy="707032"/>
            <a:chOff x="3601475" y="1495675"/>
            <a:chExt cx="1479369" cy="1116764"/>
          </a:xfrm>
        </p:grpSpPr>
        <p:sp>
          <p:nvSpPr>
            <p:cNvPr id="6" name="Google Shape;301;p36">
              <a:extLst>
                <a:ext uri="{FF2B5EF4-FFF2-40B4-BE49-F238E27FC236}">
                  <a16:creationId xmlns:a16="http://schemas.microsoft.com/office/drawing/2014/main" xmlns="" id="{6C87FB07-DC91-C44A-A714-561C058ED2A5}"/>
                </a:ext>
              </a:extLst>
            </p:cNvPr>
            <p:cNvSpPr/>
            <p:nvPr/>
          </p:nvSpPr>
          <p:spPr>
            <a:xfrm>
              <a:off x="3756875" y="1495675"/>
              <a:ext cx="370775" cy="186675"/>
            </a:xfrm>
            <a:custGeom>
              <a:avLst/>
              <a:gdLst/>
              <a:ahLst/>
              <a:cxnLst/>
              <a:rect l="l" t="t" r="r" b="b"/>
              <a:pathLst>
                <a:path w="14831" h="7467" extrusionOk="0">
                  <a:moveTo>
                    <a:pt x="11833" y="2146"/>
                  </a:moveTo>
                  <a:lnTo>
                    <a:pt x="14831" y="7306"/>
                  </a:lnTo>
                  <a:cubicBezTo>
                    <a:pt x="14331" y="6520"/>
                    <a:pt x="13503" y="5858"/>
                    <a:pt x="12238" y="5383"/>
                  </a:cubicBezTo>
                  <a:cubicBezTo>
                    <a:pt x="11057" y="4943"/>
                    <a:pt x="9496" y="4673"/>
                    <a:pt x="7467" y="4628"/>
                  </a:cubicBezTo>
                  <a:cubicBezTo>
                    <a:pt x="5432" y="4674"/>
                    <a:pt x="3871" y="4946"/>
                    <a:pt x="2692" y="5386"/>
                  </a:cubicBezTo>
                  <a:cubicBezTo>
                    <a:pt x="1340" y="5887"/>
                    <a:pt x="489" y="6613"/>
                    <a:pt x="5" y="7467"/>
                  </a:cubicBezTo>
                  <a:lnTo>
                    <a:pt x="0" y="7465"/>
                  </a:lnTo>
                  <a:lnTo>
                    <a:pt x="3084" y="2177"/>
                  </a:lnTo>
                  <a:lnTo>
                    <a:pt x="3099" y="2151"/>
                  </a:lnTo>
                  <a:cubicBezTo>
                    <a:pt x="3973" y="556"/>
                    <a:pt x="5859" y="0"/>
                    <a:pt x="7420" y="0"/>
                  </a:cubicBezTo>
                  <a:lnTo>
                    <a:pt x="7513" y="0"/>
                  </a:lnTo>
                  <a:cubicBezTo>
                    <a:pt x="9071" y="0"/>
                    <a:pt x="10957" y="553"/>
                    <a:pt x="11833" y="2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2;p36">
              <a:extLst>
                <a:ext uri="{FF2B5EF4-FFF2-40B4-BE49-F238E27FC236}">
                  <a16:creationId xmlns:a16="http://schemas.microsoft.com/office/drawing/2014/main" xmlns="" id="{7C4EF9B0-764E-BE1C-8712-E6D1B9DDAA97}"/>
                </a:ext>
              </a:extLst>
            </p:cNvPr>
            <p:cNvSpPr/>
            <p:nvPr/>
          </p:nvSpPr>
          <p:spPr>
            <a:xfrm>
              <a:off x="3715825" y="1630275"/>
              <a:ext cx="227700" cy="343250"/>
            </a:xfrm>
            <a:custGeom>
              <a:avLst/>
              <a:gdLst/>
              <a:ahLst/>
              <a:cxnLst/>
              <a:rect l="l" t="t" r="r" b="b"/>
              <a:pathLst>
                <a:path w="9108" h="13730" extrusionOk="0">
                  <a:moveTo>
                    <a:pt x="7639" y="6119"/>
                  </a:moveTo>
                  <a:cubicBezTo>
                    <a:pt x="8117" y="6817"/>
                    <a:pt x="8607" y="7518"/>
                    <a:pt x="9107" y="8222"/>
                  </a:cubicBezTo>
                  <a:cubicBezTo>
                    <a:pt x="7809" y="10052"/>
                    <a:pt x="6462" y="11898"/>
                    <a:pt x="5162" y="13729"/>
                  </a:cubicBezTo>
                  <a:cubicBezTo>
                    <a:pt x="4709" y="12996"/>
                    <a:pt x="4316" y="12355"/>
                    <a:pt x="4017" y="11851"/>
                  </a:cubicBezTo>
                  <a:cubicBezTo>
                    <a:pt x="2541" y="9371"/>
                    <a:pt x="1" y="4973"/>
                    <a:pt x="1647" y="2081"/>
                  </a:cubicBezTo>
                  <a:cubicBezTo>
                    <a:pt x="2133" y="1226"/>
                    <a:pt x="2982" y="503"/>
                    <a:pt x="4334" y="0"/>
                  </a:cubicBezTo>
                  <a:cubicBezTo>
                    <a:pt x="4730" y="2296"/>
                    <a:pt x="6335" y="4218"/>
                    <a:pt x="7639" y="6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3;p36">
              <a:extLst>
                <a:ext uri="{FF2B5EF4-FFF2-40B4-BE49-F238E27FC236}">
                  <a16:creationId xmlns:a16="http://schemas.microsoft.com/office/drawing/2014/main" xmlns="" id="{91AC293D-D8B4-9159-8E65-E006F48170C1}"/>
                </a:ext>
              </a:extLst>
            </p:cNvPr>
            <p:cNvSpPr/>
            <p:nvPr/>
          </p:nvSpPr>
          <p:spPr>
            <a:xfrm>
              <a:off x="3601475" y="1630150"/>
              <a:ext cx="568600" cy="813000"/>
            </a:xfrm>
            <a:custGeom>
              <a:avLst/>
              <a:gdLst/>
              <a:ahLst/>
              <a:cxnLst/>
              <a:rect l="l" t="t" r="r" b="b"/>
              <a:pathLst>
                <a:path w="22744" h="32520" extrusionOk="0">
                  <a:moveTo>
                    <a:pt x="18768" y="11855"/>
                  </a:moveTo>
                  <a:cubicBezTo>
                    <a:pt x="18469" y="12359"/>
                    <a:pt x="18079" y="12996"/>
                    <a:pt x="17626" y="13728"/>
                  </a:cubicBezTo>
                  <a:cubicBezTo>
                    <a:pt x="16539" y="15490"/>
                    <a:pt x="15090" y="17781"/>
                    <a:pt x="13683" y="19989"/>
                  </a:cubicBezTo>
                  <a:cubicBezTo>
                    <a:pt x="12822" y="21338"/>
                    <a:pt x="7675" y="28811"/>
                    <a:pt x="5025" y="32519"/>
                  </a:cubicBezTo>
                  <a:lnTo>
                    <a:pt x="3682" y="27909"/>
                  </a:lnTo>
                  <a:lnTo>
                    <a:pt x="0" y="27493"/>
                  </a:lnTo>
                  <a:cubicBezTo>
                    <a:pt x="2578" y="23984"/>
                    <a:pt x="7548" y="16872"/>
                    <a:pt x="8098" y="16073"/>
                  </a:cubicBezTo>
                  <a:cubicBezTo>
                    <a:pt x="8631" y="15297"/>
                    <a:pt x="9179" y="14516"/>
                    <a:pt x="9738" y="13731"/>
                  </a:cubicBezTo>
                  <a:cubicBezTo>
                    <a:pt x="11039" y="11901"/>
                    <a:pt x="12386" y="10060"/>
                    <a:pt x="13684" y="8227"/>
                  </a:cubicBezTo>
                  <a:cubicBezTo>
                    <a:pt x="14179" y="7523"/>
                    <a:pt x="14673" y="6822"/>
                    <a:pt x="15152" y="6124"/>
                  </a:cubicBezTo>
                  <a:cubicBezTo>
                    <a:pt x="16453" y="4223"/>
                    <a:pt x="18059" y="2298"/>
                    <a:pt x="18457" y="1"/>
                  </a:cubicBezTo>
                  <a:cubicBezTo>
                    <a:pt x="19722" y="477"/>
                    <a:pt x="20550" y="1142"/>
                    <a:pt x="21048" y="1925"/>
                  </a:cubicBezTo>
                  <a:lnTo>
                    <a:pt x="21181" y="2157"/>
                  </a:lnTo>
                  <a:cubicBezTo>
                    <a:pt x="22744" y="5049"/>
                    <a:pt x="20233" y="9392"/>
                    <a:pt x="18768" y="11855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4;p36">
              <a:extLst>
                <a:ext uri="{FF2B5EF4-FFF2-40B4-BE49-F238E27FC236}">
                  <a16:creationId xmlns:a16="http://schemas.microsoft.com/office/drawing/2014/main" xmlns="" id="{49C6A261-65B3-BAE7-135E-076893492258}"/>
                </a:ext>
              </a:extLst>
            </p:cNvPr>
            <p:cNvSpPr/>
            <p:nvPr/>
          </p:nvSpPr>
          <p:spPr>
            <a:xfrm>
              <a:off x="3943525" y="1973350"/>
              <a:ext cx="320850" cy="448800"/>
            </a:xfrm>
            <a:custGeom>
              <a:avLst/>
              <a:gdLst/>
              <a:ahLst/>
              <a:cxnLst/>
              <a:rect l="l" t="t" r="r" b="b"/>
              <a:pathLst>
                <a:path w="12834" h="17952" extrusionOk="0">
                  <a:moveTo>
                    <a:pt x="12834" y="12849"/>
                  </a:moveTo>
                  <a:lnTo>
                    <a:pt x="7731" y="17951"/>
                  </a:lnTo>
                  <a:cubicBezTo>
                    <a:pt x="7371" y="17481"/>
                    <a:pt x="7182" y="17188"/>
                    <a:pt x="7182" y="17188"/>
                  </a:cubicBezTo>
                  <a:lnTo>
                    <a:pt x="7204" y="17165"/>
                  </a:lnTo>
                  <a:lnTo>
                    <a:pt x="7181" y="17187"/>
                  </a:lnTo>
                  <a:cubicBezTo>
                    <a:pt x="7181" y="17187"/>
                    <a:pt x="2495" y="10183"/>
                    <a:pt x="1" y="6261"/>
                  </a:cubicBezTo>
                  <a:cubicBezTo>
                    <a:pt x="1408" y="4053"/>
                    <a:pt x="2857" y="1759"/>
                    <a:pt x="3944" y="0"/>
                  </a:cubicBezTo>
                  <a:cubicBezTo>
                    <a:pt x="4503" y="788"/>
                    <a:pt x="5052" y="1569"/>
                    <a:pt x="5586" y="2345"/>
                  </a:cubicBezTo>
                  <a:cubicBezTo>
                    <a:pt x="7116" y="4575"/>
                    <a:pt x="10970" y="10141"/>
                    <a:pt x="12501" y="12372"/>
                  </a:cubicBezTo>
                  <a:lnTo>
                    <a:pt x="12495" y="12378"/>
                  </a:lnTo>
                  <a:cubicBezTo>
                    <a:pt x="12605" y="12536"/>
                    <a:pt x="12718" y="12694"/>
                    <a:pt x="12834" y="128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C80C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5;p36">
              <a:extLst>
                <a:ext uri="{FF2B5EF4-FFF2-40B4-BE49-F238E27FC236}">
                  <a16:creationId xmlns:a16="http://schemas.microsoft.com/office/drawing/2014/main" xmlns="" id="{B4EB42B1-0A8C-096E-9F87-AEC1FD74131A}"/>
                </a:ext>
              </a:extLst>
            </p:cNvPr>
            <p:cNvSpPr/>
            <p:nvPr/>
          </p:nvSpPr>
          <p:spPr>
            <a:xfrm>
              <a:off x="4274419" y="2178239"/>
              <a:ext cx="806425" cy="434200"/>
            </a:xfrm>
            <a:custGeom>
              <a:avLst/>
              <a:gdLst/>
              <a:ahLst/>
              <a:cxnLst/>
              <a:rect l="l" t="t" r="r" b="b"/>
              <a:pathLst>
                <a:path w="32257" h="17368" extrusionOk="0">
                  <a:moveTo>
                    <a:pt x="7821" y="212"/>
                  </a:moveTo>
                  <a:cubicBezTo>
                    <a:pt x="8771" y="0"/>
                    <a:pt x="9662" y="322"/>
                    <a:pt x="10445" y="863"/>
                  </a:cubicBezTo>
                  <a:cubicBezTo>
                    <a:pt x="14816" y="3896"/>
                    <a:pt x="17695" y="9589"/>
                    <a:pt x="23255" y="10643"/>
                  </a:cubicBezTo>
                  <a:cubicBezTo>
                    <a:pt x="26503" y="11260"/>
                    <a:pt x="29335" y="9481"/>
                    <a:pt x="31428" y="7137"/>
                  </a:cubicBezTo>
                  <a:lnTo>
                    <a:pt x="32256" y="14178"/>
                  </a:lnTo>
                  <a:cubicBezTo>
                    <a:pt x="30641" y="15992"/>
                    <a:pt x="28441" y="17085"/>
                    <a:pt x="26023" y="17292"/>
                  </a:cubicBezTo>
                  <a:cubicBezTo>
                    <a:pt x="25189" y="17368"/>
                    <a:pt x="24351" y="17354"/>
                    <a:pt x="23517" y="17277"/>
                  </a:cubicBezTo>
                  <a:cubicBezTo>
                    <a:pt x="19722" y="16915"/>
                    <a:pt x="16086" y="15227"/>
                    <a:pt x="13027" y="13008"/>
                  </a:cubicBezTo>
                  <a:cubicBezTo>
                    <a:pt x="9854" y="10708"/>
                    <a:pt x="7910" y="7460"/>
                    <a:pt x="5224" y="4683"/>
                  </a:cubicBezTo>
                  <a:cubicBezTo>
                    <a:pt x="4764" y="4207"/>
                    <a:pt x="4262" y="3753"/>
                    <a:pt x="3728" y="3365"/>
                  </a:cubicBezTo>
                  <a:cubicBezTo>
                    <a:pt x="2592" y="2531"/>
                    <a:pt x="1319" y="1990"/>
                    <a:pt x="1" y="2183"/>
                  </a:cubicBezTo>
                  <a:lnTo>
                    <a:pt x="7445" y="320"/>
                  </a:lnTo>
                  <a:lnTo>
                    <a:pt x="7453" y="316"/>
                  </a:lnTo>
                  <a:cubicBezTo>
                    <a:pt x="7574" y="274"/>
                    <a:pt x="7696" y="240"/>
                    <a:pt x="7821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6;p36">
              <a:extLst>
                <a:ext uri="{FF2B5EF4-FFF2-40B4-BE49-F238E27FC236}">
                  <a16:creationId xmlns:a16="http://schemas.microsoft.com/office/drawing/2014/main" xmlns="" id="{3473C6C7-8E40-6DCD-8CC2-5D8C37FC5E61}"/>
                </a:ext>
              </a:extLst>
            </p:cNvPr>
            <p:cNvSpPr/>
            <p:nvPr/>
          </p:nvSpPr>
          <p:spPr>
            <a:xfrm>
              <a:off x="4138119" y="2227864"/>
              <a:ext cx="229550" cy="194475"/>
            </a:xfrm>
            <a:custGeom>
              <a:avLst/>
              <a:gdLst/>
              <a:ahLst/>
              <a:cxnLst/>
              <a:rect l="l" t="t" r="r" b="b"/>
              <a:pathLst>
                <a:path w="9182" h="7779" extrusionOk="0">
                  <a:moveTo>
                    <a:pt x="5454" y="193"/>
                  </a:moveTo>
                  <a:cubicBezTo>
                    <a:pt x="6774" y="0"/>
                    <a:pt x="8046" y="545"/>
                    <a:pt x="9181" y="1375"/>
                  </a:cubicBezTo>
                  <a:cubicBezTo>
                    <a:pt x="9143" y="1419"/>
                    <a:pt x="9098" y="1462"/>
                    <a:pt x="9059" y="1501"/>
                  </a:cubicBezTo>
                  <a:cubicBezTo>
                    <a:pt x="8538" y="2031"/>
                    <a:pt x="7996" y="2542"/>
                    <a:pt x="7436" y="3025"/>
                  </a:cubicBezTo>
                  <a:lnTo>
                    <a:pt x="7342" y="3108"/>
                  </a:lnTo>
                  <a:lnTo>
                    <a:pt x="6397" y="3897"/>
                  </a:lnTo>
                  <a:lnTo>
                    <a:pt x="6298" y="3976"/>
                  </a:lnTo>
                  <a:cubicBezTo>
                    <a:pt x="4682" y="5249"/>
                    <a:pt x="2948" y="6354"/>
                    <a:pt x="1098" y="7295"/>
                  </a:cubicBezTo>
                  <a:cubicBezTo>
                    <a:pt x="725" y="7483"/>
                    <a:pt x="363" y="7646"/>
                    <a:pt x="1" y="7779"/>
                  </a:cubicBezTo>
                  <a:cubicBezTo>
                    <a:pt x="269" y="7200"/>
                    <a:pt x="508" y="6609"/>
                    <a:pt x="728" y="6015"/>
                  </a:cubicBezTo>
                  <a:cubicBezTo>
                    <a:pt x="1395" y="4208"/>
                    <a:pt x="2020" y="2087"/>
                    <a:pt x="3681" y="925"/>
                  </a:cubicBezTo>
                  <a:cubicBezTo>
                    <a:pt x="4268" y="514"/>
                    <a:pt x="4856" y="285"/>
                    <a:pt x="5437" y="193"/>
                  </a:cubicBezTo>
                  <a:lnTo>
                    <a:pt x="5454" y="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2663044"/>
      </p:ext>
    </p:extLst>
  </p:cSld>
  <p:clrMapOvr>
    <a:masterClrMapping/>
  </p:clrMapOvr>
</p:sld>
</file>

<file path=ppt/theme/theme1.xml><?xml version="1.0" encoding="utf-8"?>
<a:theme xmlns:a="http://schemas.openxmlformats.org/drawingml/2006/main" name="Thyroid Cancer by Slidesgo">
  <a:themeElements>
    <a:clrScheme name="Simple Light">
      <a:dk1>
        <a:srgbClr val="191919"/>
      </a:dk1>
      <a:lt1>
        <a:srgbClr val="FFFFFF"/>
      </a:lt1>
      <a:dk2>
        <a:srgbClr val="FFE7F4"/>
      </a:dk2>
      <a:lt2>
        <a:srgbClr val="FFD9EE"/>
      </a:lt2>
      <a:accent1>
        <a:srgbClr val="FF7AC3"/>
      </a:accent1>
      <a:accent2>
        <a:srgbClr val="7AA2FF"/>
      </a:accent2>
      <a:accent3>
        <a:srgbClr val="7AE9B9"/>
      </a:accent3>
      <a:accent4>
        <a:srgbClr val="2D4C9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On-screen Show (16:9)</PresentationFormat>
  <Paragraphs>64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Thyroid Cancer by Slidesgo</vt:lpstr>
      <vt:lpstr>The efficacy of CDK inhibitors reported for HR+/HER2– early breast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efficacy of CDK inhibitors reported for HR+/HER2– early breast cancer</dc:title>
  <cp:lastModifiedBy>Lenovo</cp:lastModifiedBy>
  <cp:revision>1</cp:revision>
  <dcterms:modified xsi:type="dcterms:W3CDTF">2024-02-29T08:27:57Z</dcterms:modified>
</cp:coreProperties>
</file>